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79" r:id="rId7"/>
    <p:sldId id="262" r:id="rId8"/>
    <p:sldId id="263" r:id="rId9"/>
    <p:sldId id="264" r:id="rId10"/>
    <p:sldId id="280" r:id="rId11"/>
    <p:sldId id="265" r:id="rId12"/>
    <p:sldId id="266" r:id="rId13"/>
    <p:sldId id="267" r:id="rId14"/>
    <p:sldId id="268" r:id="rId15"/>
    <p:sldId id="269" r:id="rId16"/>
    <p:sldId id="274" r:id="rId17"/>
  </p:sldIdLst>
  <p:sldSz cx="12192000" cy="6858000"/>
  <p:notesSz cx="7010400" cy="9296400"/>
  <p:embeddedFontLst>
    <p:embeddedFont>
      <p:font typeface="Corbel" panose="020B0503020204020204" pitchFamily="34" charset="0"/>
      <p:regular r:id="rId19"/>
      <p:bold r:id="rId20"/>
      <p:italic r:id="rId21"/>
      <p:boldItalic r:id="rId22"/>
    </p:embeddedFont>
    <p:embeddedFont>
      <p:font typeface="Bernard MT Condensed" panose="02050806060905020404" pitchFamily="18" charset="0"/>
      <p:regular r:id="rId23"/>
    </p:embeddedFon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9" roundtripDataSignature="AMtx7mgnGEhzr1C4CMAPy4fRUWs4uC2r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309083-A2D4-4883-9282-B6DED8CF58AA}">
  <a:tblStyle styleId="{13309083-A2D4-4883-9282-B6DED8CF58A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CE6"/>
          </a:solidFill>
        </a:fill>
      </a:tcStyle>
    </a:wholeTbl>
    <a:band1H>
      <a:tcTxStyle/>
      <a:tcStyle>
        <a:tcBdr/>
        <a:fill>
          <a:solidFill>
            <a:srgbClr val="F5D8CA"/>
          </a:solidFill>
        </a:fill>
      </a:tcStyle>
    </a:band1H>
    <a:band2H>
      <a:tcTxStyle/>
      <a:tcStyle>
        <a:tcBdr/>
      </a:tcStyle>
    </a:band2H>
    <a:band1V>
      <a:tcTxStyle/>
      <a:tcStyle>
        <a:tcBdr/>
        <a:fill>
          <a:solidFill>
            <a:srgbClr val="F5D8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53" autoAdjust="0"/>
  </p:normalViewPr>
  <p:slideViewPr>
    <p:cSldViewPr snapToGrid="0">
      <p:cViewPr varScale="1">
        <p:scale>
          <a:sx n="49" d="100"/>
          <a:sy n="49" d="100"/>
        </p:scale>
        <p:origin x="124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P_0kJcxJxI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44" name="Google Shape;244;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 video</a:t>
            </a:r>
            <a:r>
              <a:rPr lang="en-US" b="1" baseline="0" dirty="0" smtClean="0"/>
              <a:t> ends, ask participants to pull out brightly colored “Levels of Thinking in Bloom’s Taxonomy and Webb’s Depth of Knowledge” page.  </a:t>
            </a:r>
            <a:endParaRPr lang="en-US" b="0" baseline="0" dirty="0" smtClean="0"/>
          </a:p>
          <a:p>
            <a:endParaRPr lang="en-US" b="0" baseline="0" dirty="0" smtClean="0"/>
          </a:p>
          <a:p>
            <a:pPr algn="l"/>
            <a:r>
              <a:rPr lang="en-US" b="1" dirty="0" smtClean="0"/>
              <a:t>What you can say:</a:t>
            </a:r>
            <a:r>
              <a:rPr lang="en-US" b="0" baseline="0" dirty="0" smtClean="0"/>
              <a:t> There are good and bad parts to this document.  Take a moment to look it over.  </a:t>
            </a:r>
            <a:r>
              <a:rPr lang="en-US" b="1" baseline="0" dirty="0" smtClean="0"/>
              <a:t>&lt;Then...&gt;  </a:t>
            </a:r>
            <a:r>
              <a:rPr lang="en-US" b="0" baseline="0" dirty="0" smtClean="0"/>
              <a:t>  Please note that the VERBS under the Webb concepts are </a:t>
            </a:r>
            <a:r>
              <a:rPr lang="en-US" b="0" i="1" baseline="0" dirty="0" smtClean="0"/>
              <a:t>POTENTIAL CONNECTIONS to ideas in Bloom’s taxonomy.  </a:t>
            </a:r>
            <a:r>
              <a:rPr lang="en-US" b="0" i="0" baseline="0" dirty="0" smtClean="0"/>
              <a:t>No more than that...  When we are talking about the DOK (Webb’s Depth of Knowledge), please remember that we are looking at </a:t>
            </a:r>
            <a:r>
              <a:rPr lang="en-US" b="0" i="1" baseline="0" dirty="0" smtClean="0"/>
              <a:t>descriptors</a:t>
            </a:r>
            <a:r>
              <a:rPr lang="en-US" b="0" i="0" baseline="0" dirty="0" smtClean="0"/>
              <a:t>.  Those descriptors have verbs in them (obviously), and often you will find a verb that seems common to a section of the DOK.  That does NOT mean, though, that every time you see that verb, it falls into a specific category.  Again... Look at the descriptors.</a:t>
            </a:r>
          </a:p>
          <a:p>
            <a:pPr algn="l"/>
            <a:endParaRPr lang="en-US" b="0" i="0" baseline="0" dirty="0" smtClean="0"/>
          </a:p>
          <a:p>
            <a:pPr algn="l"/>
            <a:endParaRPr lang="en-US" b="0" i="0" dirty="0" smtClean="0"/>
          </a:p>
          <a:p>
            <a:endParaRPr lang="en-US" b="1" dirty="0" smtClean="0"/>
          </a:p>
          <a:p>
            <a:r>
              <a:rPr lang="en-US" b="1" dirty="0" smtClean="0"/>
              <a:t>&lt;Click&gt;</a:t>
            </a:r>
            <a:endParaRPr lang="en-US" b="1"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129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d517fb3ff_4_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6d517fb3ff_4_3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smtClean="0"/>
              <a:t>What you can say:</a:t>
            </a:r>
            <a:r>
              <a:rPr lang="en-US" b="0" baseline="0" dirty="0" smtClean="0"/>
              <a:t> </a:t>
            </a:r>
            <a:r>
              <a:rPr lang="en-US" dirty="0" smtClean="0"/>
              <a:t>The next set of pages in your folder was adapted from</a:t>
            </a:r>
            <a:r>
              <a:rPr lang="en-US" baseline="0" dirty="0" smtClean="0"/>
              <a:t> Webb’s work by Amy Lamitie at OHM BOCES.  We are going to give you some time to read through these documents.  Note that the first page is general, then Math, then Reading, then Writing... With examples for each.  Mark this text up as you are reading... Then have a discussion with those at your table.  Use these pages to begin to dig deeply into Webb’ DOK. </a:t>
            </a:r>
          </a:p>
          <a:p>
            <a:pPr marL="0" indent="0"/>
            <a:endParaRPr lang="en-US" baseline="0" dirty="0" smtClean="0"/>
          </a:p>
          <a:p>
            <a:pPr marL="0" indent="0"/>
            <a:r>
              <a:rPr lang="en-US" b="1" baseline="0" dirty="0" smtClean="0"/>
              <a:t>&lt;Distribute sample question envelopes while they are working&gt;</a:t>
            </a:r>
            <a:endParaRPr b="1" dirty="0"/>
          </a:p>
        </p:txBody>
      </p:sp>
      <p:sp>
        <p:nvSpPr>
          <p:cNvPr id="336" name="Google Shape;336;g6d517fb3ff_4_3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d517fb3ff_4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6d517fb3ff_4_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a:t>
            </a:r>
            <a:r>
              <a:rPr lang="en-US" dirty="0" smtClean="0"/>
              <a:t>Use the video, chart, the reading and...</a:t>
            </a:r>
            <a:r>
              <a:rPr lang="en-US" baseline="0" dirty="0" smtClean="0"/>
              <a:t> The </a:t>
            </a:r>
            <a:r>
              <a:rPr lang="en-US" dirty="0" smtClean="0"/>
              <a:t>Hess documents found in your folders</a:t>
            </a:r>
            <a:r>
              <a:rPr lang="en-US" baseline="0" dirty="0" smtClean="0"/>
              <a:t> ... to sort through the cards in the envelopes on your table.  </a:t>
            </a:r>
            <a:r>
              <a:rPr lang="en-US" b="1" baseline="0" dirty="0" smtClean="0"/>
              <a:t>&lt;Point out the Assessment Items Sort Directions in their folders.  (J– skipping bullet three in favor of checking in with neighbors)</a:t>
            </a:r>
            <a:r>
              <a:rPr lang="en-US" baseline="0" dirty="0" smtClean="0"/>
              <a:t>  Work together to figure out which are Recall, Skills, Strategic Thinking, and Extended Thinking.  When you have yours sorted, check in with some neighbors...  Do your answers agree?  If not why not?</a:t>
            </a:r>
          </a:p>
          <a:p>
            <a:pPr marL="0" indent="0"/>
            <a:endParaRPr lang="en-US" baseline="0" dirty="0" smtClean="0"/>
          </a:p>
          <a:p>
            <a:pPr marL="0" indent="0"/>
            <a:r>
              <a:rPr lang="en-US" b="1" baseline="0" dirty="0" smtClean="0"/>
              <a:t>&lt;Then, distribute second envelope to groups so that they can check their answers&gt;  </a:t>
            </a:r>
            <a:r>
              <a:rPr lang="en-US" b="0" baseline="0" dirty="0" smtClean="0"/>
              <a:t>  Here are our thoughts...  Take a few minutes to compare.</a:t>
            </a:r>
          </a:p>
          <a:p>
            <a:pPr marL="0" indent="0"/>
            <a:endParaRPr lang="en-US" b="0" baseline="0" dirty="0" smtClean="0"/>
          </a:p>
          <a:p>
            <a:pPr marL="0" indent="0"/>
            <a:r>
              <a:rPr lang="en-US" b="1" baseline="0" dirty="0" smtClean="0"/>
              <a:t>&lt;Discussion&gt;</a:t>
            </a:r>
            <a:r>
              <a:rPr lang="en-US" b="0" baseline="0" dirty="0" smtClean="0"/>
              <a:t> Let’s be clear... An Extended Thinking question is not inherently better than a Recall question.  It’s just that they each serve a different purpose.  So when developing or revamping Common Formative Assessments to match the changes in the standards, please keep this in mind!  If, for example, you are developing the questions for a small quiz on a topic that you are just beginning to teach, it may be mostly Recall and Skills.  </a:t>
            </a:r>
            <a:br>
              <a:rPr lang="en-US" b="0" baseline="0" dirty="0" smtClean="0"/>
            </a:br>
            <a:r>
              <a:rPr lang="en-US" b="0" baseline="0" dirty="0" smtClean="0"/>
              <a:t/>
            </a:r>
            <a:br>
              <a:rPr lang="en-US" b="0" baseline="0" dirty="0" smtClean="0"/>
            </a:br>
            <a:r>
              <a:rPr lang="en-US" b="0" baseline="0" dirty="0" smtClean="0"/>
              <a:t>That said, by the time we reach most “Common Formative Assessments” – i.e., assessments that we are going to spend significant time working together to develop – it would be reasonable to assume that we are looking for some deeper thinking from the students.  Moreover, if you look at the state assessments, you will notice that they have moved from “know stuff” questions to “know stuff and be able to do something with what you know” questions.  Therefore, you will probably be developing more Strategic Thinking and Extended Thinking questions.  </a:t>
            </a:r>
          </a:p>
          <a:p>
            <a:pPr marL="0" indent="0"/>
            <a:endParaRPr lang="en-US" b="0" baseline="0" dirty="0" smtClean="0"/>
          </a:p>
          <a:p>
            <a:pPr marL="0" indent="0"/>
            <a:r>
              <a:rPr lang="en-US" b="0" baseline="0" dirty="0" smtClean="0"/>
              <a:t>IMPORTANT TO NOTE – We mentioned that there would be some reference to Constructed Response questions.  Here it is: “You can use Webb’s DOK to help plan those questions as well!”  They all follow the same basic principles:  What standard (or part of a standard) is being assessed?  To what level do I want to assess it? </a:t>
            </a:r>
          </a:p>
          <a:p>
            <a:pPr marL="0" indent="0"/>
            <a:endParaRPr lang="en-US" b="0" baseline="0" dirty="0" smtClean="0"/>
          </a:p>
          <a:p>
            <a:pPr marL="0" indent="0"/>
            <a:r>
              <a:rPr lang="en-US" b="0" baseline="0" dirty="0" smtClean="0"/>
              <a:t>So... we have spent some time digging in to WHY we assess and we have looked at a structure that we can use to help us identify the level of cognitive depth we are requiring from the students.</a:t>
            </a:r>
            <a:endParaRPr lang="en-US" b="1" baseline="0" dirty="0" smtClean="0"/>
          </a:p>
          <a:p>
            <a:pPr marL="0" indent="0"/>
            <a:endParaRPr lang="en-US" b="0" baseline="0" dirty="0" smtClean="0"/>
          </a:p>
          <a:p>
            <a:pPr marL="0" indent="0"/>
            <a:r>
              <a:rPr lang="en-US" b="0" baseline="0" dirty="0" smtClean="0"/>
              <a:t>The next step is looking more closely at the incorrect answers we use in a multiple choice question...</a:t>
            </a:r>
            <a:r>
              <a:rPr lang="en-US" b="1" baseline="0" dirty="0" smtClean="0"/>
              <a:t>&lt;Click&gt;</a:t>
            </a:r>
            <a:endParaRPr lang="en-US" b="0" baseline="0" dirty="0" smtClean="0"/>
          </a:p>
          <a:p>
            <a:pPr marL="0" indent="0"/>
            <a:endParaRPr lang="en-US" b="0" baseline="0" dirty="0" smtClean="0"/>
          </a:p>
          <a:p>
            <a:pPr marL="0" indent="0"/>
            <a:endParaRPr b="1" dirty="0"/>
          </a:p>
        </p:txBody>
      </p:sp>
      <p:sp>
        <p:nvSpPr>
          <p:cNvPr id="343" name="Google Shape;343;g6d517fb3ff_4_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6d517fb3ff_4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6d517fb3ff_4_3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i="1" dirty="0"/>
              <a:t>What can a student’s multiple-choice answer selection tell me about their learning</a:t>
            </a:r>
            <a:r>
              <a:rPr lang="en-US" i="1" dirty="0" smtClean="0"/>
              <a:t>?</a:t>
            </a:r>
            <a:endParaRPr lang="en-US" i="0" dirty="0" smtClean="0"/>
          </a:p>
          <a:p>
            <a:pPr marL="0" indent="0"/>
            <a:endParaRPr lang="en-US" i="0" dirty="0" smtClean="0"/>
          </a:p>
          <a:p>
            <a:pPr marL="0" indent="0"/>
            <a:r>
              <a:rPr lang="en-US" b="1" dirty="0" smtClean="0"/>
              <a:t>What you can say:</a:t>
            </a:r>
            <a:r>
              <a:rPr lang="en-US" b="0" baseline="0" dirty="0" smtClean="0"/>
              <a:t> </a:t>
            </a:r>
            <a:r>
              <a:rPr lang="en-US" i="0" dirty="0" smtClean="0"/>
              <a:t>We</a:t>
            </a:r>
            <a:r>
              <a:rPr lang="en-US" i="0" baseline="0" dirty="0" smtClean="0"/>
              <a:t> aren’t going to spend a great deal of time on this, because it doesn’t take long to learn... However, it can take some serious time to implement.  Every multiple choice question has a right or best answer.  However, the wrong answers, if carefully crafted, can tell us a great deal about the students’ understanding!  </a:t>
            </a:r>
          </a:p>
          <a:p>
            <a:pPr marL="0" indent="0"/>
            <a:endParaRPr lang="en-US" i="0" baseline="0" dirty="0" smtClean="0"/>
          </a:p>
          <a:p>
            <a:pPr marL="0" indent="0"/>
            <a:r>
              <a:rPr lang="en-US" i="0" baseline="0" dirty="0" smtClean="0"/>
              <a:t>Explore the sample test items in your folder.  With a partner, determine why a student might choose each of the answer options... We will give you about 10 minutes. (Yes, these are from state tests.)</a:t>
            </a:r>
          </a:p>
          <a:p>
            <a:pPr marL="0" indent="0"/>
            <a:endParaRPr lang="en-US" i="0" dirty="0" smtClean="0"/>
          </a:p>
          <a:p>
            <a:pPr marL="0" indent="0"/>
            <a:r>
              <a:rPr lang="en-US" b="1" i="0" dirty="0" smtClean="0"/>
              <a:t>&lt;Walk around and listen in...  Brief discussion as they wrap up.&gt;  &lt;Click&gt;</a:t>
            </a:r>
            <a:endParaRPr b="1" i="0" dirty="0"/>
          </a:p>
        </p:txBody>
      </p:sp>
      <p:sp>
        <p:nvSpPr>
          <p:cNvPr id="352" name="Google Shape;352;g6d517fb3ff_4_3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d517fb3ff_4_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d517fb3ff_4_4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i="1" dirty="0" smtClean="0"/>
              <a:t>How </a:t>
            </a:r>
            <a:r>
              <a:rPr lang="en-US" i="1" dirty="0"/>
              <a:t>can I ensure the quality of multiple choice questions</a:t>
            </a:r>
            <a:r>
              <a:rPr lang="en-US" i="1" dirty="0" smtClean="0"/>
              <a:t>.?</a:t>
            </a:r>
          </a:p>
          <a:p>
            <a:pPr marL="0" indent="0"/>
            <a:endParaRPr lang="en-US" i="1" dirty="0" smtClean="0"/>
          </a:p>
          <a:p>
            <a:pPr marL="0" indent="0"/>
            <a:r>
              <a:rPr lang="en-US" b="1" dirty="0" smtClean="0"/>
              <a:t>What you can say:</a:t>
            </a:r>
            <a:r>
              <a:rPr lang="en-US" b="0" baseline="0" dirty="0" smtClean="0"/>
              <a:t> </a:t>
            </a:r>
            <a:r>
              <a:rPr lang="en-US" i="0" dirty="0" smtClean="0"/>
              <a:t>In addition to having quality distracters, there are a few other “rules” to writing quality multiple choice questions...  The</a:t>
            </a:r>
            <a:r>
              <a:rPr lang="en-US" i="0" baseline="0" dirty="0" smtClean="0"/>
              <a:t> final page in your folder provides guidance. </a:t>
            </a:r>
            <a:r>
              <a:rPr lang="en-US" b="1" i="0" baseline="0" dirty="0" smtClean="0"/>
              <a:t>&lt;Give participants a few moments to peruse the page, then quickly review the additional (middle column) notes.&gt;</a:t>
            </a:r>
            <a:r>
              <a:rPr lang="en-US" i="0" baseline="0" dirty="0" smtClean="0"/>
              <a:t> </a:t>
            </a:r>
          </a:p>
          <a:p>
            <a:pPr marL="0" indent="0"/>
            <a:endParaRPr lang="en-US" i="0" baseline="0" dirty="0" smtClean="0"/>
          </a:p>
          <a:p>
            <a:pPr marL="0" indent="0"/>
            <a:r>
              <a:rPr lang="en-US" b="1" i="0" baseline="0" dirty="0" smtClean="0"/>
              <a:t>&lt;Then&gt; </a:t>
            </a:r>
            <a:r>
              <a:rPr lang="en-US" i="0" baseline="0" dirty="0" smtClean="0"/>
              <a:t>Select one or two of the questions that you have seen today (either from the envelopes or from the distracters page), and with a partner, compare them to this page.  Where are they strong?  Where do they fall short?  If they don’t meet one of the guidelines, what impact might that have on the student, the assessment, and/or the inferences we could make from that data?</a:t>
            </a:r>
            <a:endParaRPr i="0" dirty="0"/>
          </a:p>
        </p:txBody>
      </p:sp>
      <p:sp>
        <p:nvSpPr>
          <p:cNvPr id="359" name="Google Shape;359;g6d517fb3ff_4_4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d517fb3ff_4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6d517fb3ff_4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b="1" dirty="0" smtClean="0"/>
              <a:t>What you can say:</a:t>
            </a:r>
            <a:r>
              <a:rPr lang="en-US" b="0" baseline="0" dirty="0" smtClean="0"/>
              <a:t> Post it note for each... Place them on the chart paper, then walk around again to see what others have written.</a:t>
            </a:r>
            <a:endParaRPr i="1" dirty="0"/>
          </a:p>
        </p:txBody>
      </p:sp>
      <p:sp>
        <p:nvSpPr>
          <p:cNvPr id="366" name="Google Shape;366;g6d517fb3ff_4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23" name="Google Shape;423;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This is just a quick reminder of where we have been...</a:t>
            </a:r>
            <a:endParaRPr b="1" dirty="0"/>
          </a:p>
        </p:txBody>
      </p:sp>
      <p:sp>
        <p:nvSpPr>
          <p:cNvPr id="252" name="Google Shape;252;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...and this is where we are going.  </a:t>
            </a:r>
            <a:r>
              <a:rPr lang="en-US" dirty="0" smtClean="0"/>
              <a:t>These </a:t>
            </a:r>
            <a:r>
              <a:rPr lang="en-US" dirty="0"/>
              <a:t>really go hand-in-hand.  Actually, we have the four parts of education working together in this process, don’t we?  Standards, Curriculum, Assessment, and Instruction.  We have addressed Standards through the prioritizing and unpacking.  Districts use those adjustments to develop the curriculum.  So now we want to lay out some ideas for the assessments</a:t>
            </a:r>
            <a:r>
              <a:rPr lang="en-US" dirty="0" smtClean="0"/>
              <a:t>… which often help</a:t>
            </a:r>
            <a:r>
              <a:rPr lang="en-US" baseline="0" dirty="0" smtClean="0"/>
              <a:t> us make instructional shifts.</a:t>
            </a:r>
            <a:endParaRPr dirty="0"/>
          </a:p>
          <a:p>
            <a:pPr marL="0" indent="0"/>
            <a:endParaRPr dirty="0"/>
          </a:p>
          <a:p>
            <a:pPr marL="0" indent="0"/>
            <a:r>
              <a:rPr lang="en-US" dirty="0"/>
              <a:t> </a:t>
            </a:r>
            <a:endParaRPr dirty="0"/>
          </a:p>
        </p:txBody>
      </p:sp>
      <p:sp>
        <p:nvSpPr>
          <p:cNvPr id="261" name="Google Shape;261;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So let’s dig into it.</a:t>
            </a:r>
            <a:endParaRPr dirty="0"/>
          </a:p>
        </p:txBody>
      </p:sp>
      <p:sp>
        <p:nvSpPr>
          <p:cNvPr id="270" name="Google Shape;270;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defTabSz="931774">
              <a:defRPr/>
            </a:pPr>
            <a:r>
              <a:rPr lang="en-US" b="1" dirty="0" smtClean="0"/>
              <a:t>What you can say:</a:t>
            </a:r>
            <a:r>
              <a:rPr lang="en-US" b="0" baseline="0" dirty="0" smtClean="0"/>
              <a:t> </a:t>
            </a:r>
            <a:r>
              <a:rPr lang="en-US" dirty="0" smtClean="0"/>
              <a:t>Capitals and lowercase</a:t>
            </a:r>
            <a:r>
              <a:rPr lang="en-US" baseline="0" dirty="0" smtClean="0"/>
              <a:t> letters matter on the tiny </a:t>
            </a:r>
            <a:r>
              <a:rPr lang="en-US" baseline="0" dirty="0" err="1" smtClean="0"/>
              <a:t>url</a:t>
            </a:r>
            <a:r>
              <a:rPr lang="en-US" baseline="0" dirty="0" smtClean="0"/>
              <a:t> address.  Original </a:t>
            </a:r>
            <a:r>
              <a:rPr lang="en-US" baseline="0" dirty="0" err="1" smtClean="0"/>
              <a:t>url</a:t>
            </a:r>
            <a:r>
              <a:rPr lang="en-US" baseline="0" dirty="0" smtClean="0"/>
              <a:t> is https://www.menti.com/iauc1y9thk </a:t>
            </a:r>
          </a:p>
        </p:txBody>
      </p:sp>
      <p:sp>
        <p:nvSpPr>
          <p:cNvPr id="279" name="Google Shape;279;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d517fb3ff_2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6d517fb3ff_2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dirty="0" smtClean="0"/>
              <a:t>&lt;EQ </a:t>
            </a:r>
            <a:r>
              <a:rPr lang="en-US" b="1" dirty="0"/>
              <a:t>-- WHY </a:t>
            </a:r>
            <a:r>
              <a:rPr lang="en-US" b="1" dirty="0" smtClean="0"/>
              <a:t>assess?&gt;  </a:t>
            </a:r>
          </a:p>
          <a:p>
            <a:pPr marL="0" indent="0"/>
            <a:endParaRPr lang="en-US" dirty="0" smtClean="0"/>
          </a:p>
          <a:p>
            <a:pPr marL="0" indent="0"/>
            <a:r>
              <a:rPr lang="en-US" b="1" dirty="0" smtClean="0"/>
              <a:t>What you can say:</a:t>
            </a:r>
            <a:r>
              <a:rPr lang="en-US" b="0" baseline="0" dirty="0" smtClean="0"/>
              <a:t>   </a:t>
            </a:r>
            <a:r>
              <a:rPr lang="en-US" dirty="0" smtClean="0"/>
              <a:t>Remove the following from your</a:t>
            </a:r>
            <a:r>
              <a:rPr lang="en-US" baseline="0" dirty="0" smtClean="0"/>
              <a:t> folder:  </a:t>
            </a:r>
          </a:p>
          <a:p>
            <a:pPr marL="174708" indent="-174708">
              <a:buFont typeface="Arial" panose="020B0604020202020204" pitchFamily="34" charset="0"/>
              <a:buChar char="•"/>
            </a:pPr>
            <a:r>
              <a:rPr lang="en-US" baseline="0" dirty="0" smtClean="0"/>
              <a:t>Four A’s Text Protocol</a:t>
            </a:r>
          </a:p>
          <a:p>
            <a:pPr marL="174708" indent="-174708">
              <a:buFont typeface="Arial" panose="020B0604020202020204" pitchFamily="34" charset="0"/>
              <a:buChar char="•"/>
            </a:pPr>
            <a:r>
              <a:rPr lang="en-US" baseline="0" dirty="0" smtClean="0"/>
              <a:t>Four A’s Text Protocol Note Sheet</a:t>
            </a:r>
          </a:p>
          <a:p>
            <a:pPr marL="174708" indent="-174708">
              <a:buFont typeface="Arial" panose="020B0604020202020204" pitchFamily="34" charset="0"/>
              <a:buChar char="•"/>
            </a:pPr>
            <a:r>
              <a:rPr lang="en-US" baseline="0" dirty="0" smtClean="0"/>
              <a:t>Text – Assessment Literacy 2.0</a:t>
            </a:r>
          </a:p>
          <a:p>
            <a:pPr marL="0" indent="0"/>
            <a:endParaRPr lang="en-US" baseline="0" dirty="0" smtClean="0"/>
          </a:p>
          <a:p>
            <a:pPr marL="0" indent="0"/>
            <a:r>
              <a:rPr lang="en-US" baseline="0" dirty="0" smtClean="0"/>
              <a:t>Take a moment to review the text protocol and the note sheet.  </a:t>
            </a:r>
            <a:r>
              <a:rPr lang="en-US" b="1" baseline="0" dirty="0" smtClean="0"/>
              <a:t>&lt;Give 3-4 minutes for this, then review for clarity&gt;</a:t>
            </a:r>
          </a:p>
          <a:p>
            <a:pPr marL="0" indent="0"/>
            <a:endParaRPr lang="en-US" b="1" baseline="0" dirty="0" smtClean="0"/>
          </a:p>
          <a:p>
            <a:pPr marL="0" indent="0"/>
            <a:r>
              <a:rPr lang="en-US" b="0" baseline="0" dirty="0" smtClean="0"/>
              <a:t>Rather then have everyone read the whole piece, we are going to section it off.  At your tables, count off 1, 2, 3, 1, 2, 3, etc...</a:t>
            </a:r>
            <a:br>
              <a:rPr lang="en-US" b="0" baseline="0" dirty="0" smtClean="0"/>
            </a:br>
            <a:r>
              <a:rPr lang="en-US" b="1" baseline="0" dirty="0" smtClean="0"/>
              <a:t>&lt;Click&gt;  </a:t>
            </a:r>
            <a:r>
              <a:rPr lang="en-US" b="0" baseline="0" dirty="0" smtClean="0"/>
              <a:t>Everyone will read the first part of the article, and then... </a:t>
            </a:r>
            <a:r>
              <a:rPr lang="en-US" b="1" baseline="0" dirty="0" smtClean="0"/>
              <a:t>&lt;run through of reading sections&gt;</a:t>
            </a:r>
          </a:p>
          <a:p>
            <a:pPr marL="0" indent="0"/>
            <a:endParaRPr lang="en-US" b="0" baseline="0" dirty="0" smtClean="0"/>
          </a:p>
          <a:p>
            <a:pPr marL="0" indent="0"/>
            <a:r>
              <a:rPr lang="en-US" b="1" baseline="0" dirty="0" smtClean="0"/>
              <a:t>&lt;Click&gt; </a:t>
            </a:r>
            <a:r>
              <a:rPr lang="en-US" b="0" baseline="0" dirty="0" smtClean="0"/>
              <a:t>Read your section of the text on your own and make notes on the Four A’s Note Sheet accordingly.  When everyone at your table is finished, follow the protocol through step 3.  We will give you about 20 minutes total for this.</a:t>
            </a:r>
          </a:p>
          <a:p>
            <a:pPr marL="0" indent="0"/>
            <a:endParaRPr lang="en-US" b="0" baseline="0" dirty="0" smtClean="0"/>
          </a:p>
          <a:p>
            <a:pPr marL="0" indent="0"/>
            <a:r>
              <a:rPr lang="en-US" b="1" baseline="0" dirty="0" smtClean="0"/>
              <a:t>&lt;Walk about and listen in on conversations.  When they have moved through the protocol, bring participants back together as a whole group and have a discussion – based on their reading and conversations, “Why Assess?”&gt;</a:t>
            </a:r>
          </a:p>
        </p:txBody>
      </p:sp>
      <p:sp>
        <p:nvSpPr>
          <p:cNvPr id="293" name="Google Shape;293;g6d517fb3ff_2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85519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smtClean="0"/>
              <a:t>Review this, then...</a:t>
            </a:r>
          </a:p>
          <a:p>
            <a:pPr marL="0" indent="0"/>
            <a:endParaRPr lang="en-US" b="1" dirty="0" smtClean="0"/>
          </a:p>
          <a:p>
            <a:pPr marL="0" indent="0"/>
            <a:r>
              <a:rPr lang="en-US" b="1" dirty="0" smtClean="0"/>
              <a:t>What you can say:</a:t>
            </a:r>
            <a:r>
              <a:rPr lang="en-US" b="0" baseline="0" dirty="0" smtClean="0"/>
              <a:t> </a:t>
            </a:r>
            <a:endParaRPr lang="en-US" b="1" dirty="0" smtClean="0"/>
          </a:p>
          <a:p>
            <a:pPr marL="0" indent="0"/>
            <a:r>
              <a:rPr lang="en-US" b="1" dirty="0" smtClean="0"/>
              <a:t>When </a:t>
            </a:r>
            <a:r>
              <a:rPr lang="en-US" b="1" dirty="0"/>
              <a:t>talking about </a:t>
            </a:r>
            <a:r>
              <a:rPr lang="en-US" b="1" dirty="0" smtClean="0"/>
              <a:t>Common Formative Assessments: </a:t>
            </a:r>
            <a:r>
              <a:rPr lang="en-US" dirty="0" smtClean="0"/>
              <a:t>Although</a:t>
            </a:r>
            <a:r>
              <a:rPr lang="en-US" baseline="0" dirty="0" smtClean="0"/>
              <a:t> these are carefully crafted assessments, they are not intended to be summative.  That is, they should not be used as a tool to provide final grades.  Instead, they should be used as a tool to identify what can be done to </a:t>
            </a:r>
            <a:r>
              <a:rPr lang="en-US" i="1" baseline="0" dirty="0" smtClean="0"/>
              <a:t>improve</a:t>
            </a:r>
            <a:r>
              <a:rPr lang="en-US" i="0" baseline="0" dirty="0" smtClean="0"/>
              <a:t> those final grades.</a:t>
            </a:r>
          </a:p>
          <a:p>
            <a:pPr marL="0" indent="0"/>
            <a:endParaRPr lang="en-US" i="0" baseline="0" dirty="0" smtClean="0"/>
          </a:p>
          <a:p>
            <a:pPr marL="0" indent="0"/>
            <a:r>
              <a:rPr lang="en-US" b="1" dirty="0" smtClean="0"/>
              <a:t>When talking about Common Formative Assessments: </a:t>
            </a:r>
            <a:r>
              <a:rPr lang="en-US" b="0" dirty="0" smtClean="0"/>
              <a:t>Better if developed in advance – This gives us a chance to really develop</a:t>
            </a:r>
            <a:r>
              <a:rPr lang="en-US" b="0" baseline="0" dirty="0" smtClean="0"/>
              <a:t> a focused question or assessment structure.  That said, sometimes these need to be developed on the fly.</a:t>
            </a:r>
            <a:r>
              <a:rPr lang="en-US" b="0" dirty="0" smtClean="0"/>
              <a:t>   </a:t>
            </a:r>
            <a:endParaRPr lang="en-US" i="0" baseline="0" dirty="0" smtClean="0"/>
          </a:p>
          <a:p>
            <a:pPr marL="0" indent="0"/>
            <a:endParaRPr lang="en-US" i="0" baseline="0" dirty="0" smtClean="0"/>
          </a:p>
          <a:p>
            <a:pPr marL="0" indent="0"/>
            <a:r>
              <a:rPr lang="en-US" dirty="0" smtClean="0"/>
              <a:t>Turn to a neighbor:  What might be used as a CFA</a:t>
            </a:r>
            <a:r>
              <a:rPr lang="en-US" baseline="0" dirty="0" smtClean="0"/>
              <a:t> in your school?  What are some CFUs that you know or use?</a:t>
            </a:r>
          </a:p>
          <a:p>
            <a:pPr marL="0" indent="0"/>
            <a:endParaRPr lang="en-US" baseline="0" dirty="0" smtClean="0"/>
          </a:p>
          <a:p>
            <a:pPr marL="0" indent="0"/>
            <a:r>
              <a:rPr lang="en-US" b="1" baseline="0" dirty="0" smtClean="0"/>
              <a:t>Share </a:t>
            </a:r>
            <a:r>
              <a:rPr lang="en-US" b="0" baseline="0" dirty="0" smtClean="0"/>
              <a:t>  The key here is this... Our focus today will be on Common Formative Assessments.  However, the ideas and tools that we provide can be used for Checks for understanding as well.  </a:t>
            </a:r>
            <a:r>
              <a:rPr lang="en-US" b="1" baseline="0" dirty="0" smtClean="0"/>
              <a:t>&lt;Click to next slide&gt;</a:t>
            </a:r>
            <a:endParaRPr b="1" dirty="0"/>
          </a:p>
        </p:txBody>
      </p:sp>
      <p:sp>
        <p:nvSpPr>
          <p:cNvPr id="302" name="Google Shape;302;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d517fb3ff_4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6d517fb3ff_4_9: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a:t>
            </a:r>
            <a:r>
              <a:rPr lang="en-US" dirty="0" smtClean="0"/>
              <a:t>Because</a:t>
            </a:r>
            <a:r>
              <a:rPr lang="en-US" baseline="0" dirty="0" smtClean="0"/>
              <a:t> of the way that a large majority of CFAs are created w</a:t>
            </a:r>
            <a:r>
              <a:rPr lang="en-US" dirty="0" smtClean="0"/>
              <a:t>e will primarily focus on Multiple Choice questions today.  Again,</a:t>
            </a:r>
            <a:r>
              <a:rPr lang="en-US" baseline="0" dirty="0" smtClean="0"/>
              <a:t> though, the materials we provide you will certainly help with the development of Constructed Response tasks.</a:t>
            </a:r>
            <a:endParaRPr dirty="0"/>
          </a:p>
        </p:txBody>
      </p:sp>
      <p:sp>
        <p:nvSpPr>
          <p:cNvPr id="315" name="Google Shape;315;g6d517fb3ff_4_9: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6d517fb3ff_4_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6d517fb3ff_4_22: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dirty="0" smtClean="0"/>
              <a:t>What you can say:</a:t>
            </a:r>
            <a:r>
              <a:rPr lang="en-US" b="0" baseline="0" dirty="0" smtClean="0"/>
              <a:t> </a:t>
            </a:r>
            <a:r>
              <a:rPr lang="en-US" dirty="0" smtClean="0"/>
              <a:t>To begin, let’s explore how</a:t>
            </a:r>
            <a:r>
              <a:rPr lang="en-US" baseline="0" dirty="0" smtClean="0"/>
              <a:t> we find and develop value in multiple choice questions using Webb’s Depth of Knowledge structure.  </a:t>
            </a:r>
            <a:r>
              <a:rPr lang="en-US" b="1" baseline="0" dirty="0" smtClean="0"/>
              <a:t>&lt;Ask for raised hands... Who is familiar with Webb’s DOK...  Assure them that it is okay if they aren’t)</a:t>
            </a:r>
            <a:endParaRPr lang="en-US" baseline="0" dirty="0" smtClean="0"/>
          </a:p>
          <a:p>
            <a:pPr marL="0" indent="0"/>
            <a:endParaRPr lang="en-US" baseline="0" dirty="0" smtClean="0"/>
          </a:p>
          <a:p>
            <a:pPr marL="0" indent="0"/>
            <a:r>
              <a:rPr lang="en-US" baseline="0" dirty="0" smtClean="0"/>
              <a:t>Often, Webb’s Depth of Knowledge is seen as simply a different version of Bloom’s Taxonomy, and we can use Bloom to help us understand it, but they are two very different things.  We are going to show you a quick video clip to help you begin to understand (or refresh your thinking) on</a:t>
            </a:r>
            <a:r>
              <a:rPr lang="en-US" dirty="0" smtClean="0"/>
              <a:t> </a:t>
            </a:r>
            <a:r>
              <a:rPr lang="en-US" dirty="0"/>
              <a:t>Webb’s </a:t>
            </a:r>
            <a:r>
              <a:rPr lang="en-US" dirty="0" smtClean="0"/>
              <a:t>DOK.  As you watch this, keep</a:t>
            </a:r>
            <a:r>
              <a:rPr lang="en-US" baseline="0" dirty="0" smtClean="0"/>
              <a:t> this question in mind:  How Might Webb’s Depth of Knowledge Help Us Calculate Cognitive Demand in Multiple Choice Questions?</a:t>
            </a:r>
          </a:p>
          <a:p>
            <a:pPr marL="0" indent="0"/>
            <a:endParaRPr lang="en-US" dirty="0" smtClean="0"/>
          </a:p>
          <a:p>
            <a:pPr marL="0" indent="0"/>
            <a:r>
              <a:rPr lang="en-US" b="1" dirty="0" smtClean="0"/>
              <a:t>&lt;Click</a:t>
            </a:r>
            <a:r>
              <a:rPr lang="en-US" b="1" baseline="0" dirty="0" smtClean="0"/>
              <a:t> to start movie&gt;</a:t>
            </a:r>
          </a:p>
          <a:p>
            <a:pPr marL="0" indent="0"/>
            <a:endParaRPr lang="en-US" b="1" baseline="0" dirty="0" smtClean="0"/>
          </a:p>
          <a:p>
            <a:pPr marL="0" indent="0"/>
            <a:r>
              <a:rPr lang="en-US" b="1" baseline="0" dirty="0" smtClean="0"/>
              <a:t>If movie does not work, it can be found here: </a:t>
            </a:r>
            <a:r>
              <a:rPr lang="en-US" u="sng" dirty="0" smtClean="0">
                <a:solidFill>
                  <a:schemeClr val="hlink"/>
                </a:solidFill>
                <a:hlinkClick r:id="rId3"/>
              </a:rPr>
              <a:t>https</a:t>
            </a:r>
            <a:r>
              <a:rPr lang="en-US" u="sng" dirty="0">
                <a:solidFill>
                  <a:schemeClr val="hlink"/>
                </a:solidFill>
                <a:hlinkClick r:id="rId3"/>
              </a:rPr>
              <a:t>://youtu.be/P_0kJcxJxI8</a:t>
            </a:r>
            <a:r>
              <a:rPr lang="en-US" dirty="0"/>
              <a:t> </a:t>
            </a:r>
            <a:endParaRPr lang="en-US" dirty="0" smtClean="0"/>
          </a:p>
          <a:p>
            <a:pPr marL="0" indent="0"/>
            <a:endParaRPr lang="en-US" dirty="0" smtClean="0"/>
          </a:p>
          <a:p>
            <a:pPr marL="0" indent="0"/>
            <a:r>
              <a:rPr lang="en-US" dirty="0" smtClean="0"/>
              <a:t>Using Webb’s DOK to Calculate Cognitive Depth in a Multiple Choice Question</a:t>
            </a:r>
            <a:endParaRPr dirty="0"/>
          </a:p>
        </p:txBody>
      </p:sp>
      <p:sp>
        <p:nvSpPr>
          <p:cNvPr id="328" name="Google Shape;328;g6d517fb3ff_4_22: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02">
  <p:cSld name="Title Slide_02">
    <p:spTree>
      <p:nvGrpSpPr>
        <p:cNvPr id="1" name="Shape 15"/>
        <p:cNvGrpSpPr/>
        <p:nvPr/>
      </p:nvGrpSpPr>
      <p:grpSpPr>
        <a:xfrm>
          <a:off x="0" y="0"/>
          <a:ext cx="0" cy="0"/>
          <a:chOff x="0" y="0"/>
          <a:chExt cx="0" cy="0"/>
        </a:xfrm>
      </p:grpSpPr>
      <p:sp>
        <p:nvSpPr>
          <p:cNvPr id="16" name="Google Shape;16;p1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16"/>
          <p:cNvSpPr txBox="1">
            <a:spLocks noGrp="1"/>
          </p:cNvSpPr>
          <p:nvPr>
            <p:ph type="ctrTitle"/>
          </p:nvPr>
        </p:nvSpPr>
        <p:spPr>
          <a:xfrm>
            <a:off x="6343650" y="2173288"/>
            <a:ext cx="5143500" cy="209080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Corbel"/>
              <a:buNone/>
              <a:defRPr sz="5400" b="1" cap="none">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subTitle" idx="1"/>
          </p:nvPr>
        </p:nvSpPr>
        <p:spPr>
          <a:xfrm>
            <a:off x="6343650" y="4279971"/>
            <a:ext cx="5143500" cy="5031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0" cap="none">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6"/>
          <p:cNvSpPr>
            <a:spLocks noGrp="1"/>
          </p:cNvSpPr>
          <p:nvPr>
            <p:ph type="pic" idx="2"/>
          </p:nvPr>
        </p:nvSpPr>
        <p:spPr>
          <a:xfrm>
            <a:off x="710812" y="728545"/>
            <a:ext cx="5305661" cy="5305661"/>
          </a:xfrm>
          <a:prstGeom prst="ellipse">
            <a:avLst/>
          </a:prstGeom>
          <a:solidFill>
            <a:schemeClr val="lt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0" name="Google Shape;20;p16"/>
          <p:cNvGrpSpPr/>
          <p:nvPr/>
        </p:nvGrpSpPr>
        <p:grpSpPr>
          <a:xfrm>
            <a:off x="-1728302" y="-2049517"/>
            <a:ext cx="8917229" cy="10769768"/>
            <a:chOff x="11114088" y="2241550"/>
            <a:chExt cx="1905000" cy="2354263"/>
          </a:xfrm>
        </p:grpSpPr>
        <p:sp>
          <p:nvSpPr>
            <p:cNvPr id="21" name="Google Shape;21;p16"/>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16"/>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24" name="Google Shape;24;p16"/>
          <p:cNvCxnSpPr/>
          <p:nvPr/>
        </p:nvCxnSpPr>
        <p:spPr>
          <a:xfrm>
            <a:off x="6469778" y="4233582"/>
            <a:ext cx="2532336" cy="0"/>
          </a:xfrm>
          <a:prstGeom prst="straightConnector1">
            <a:avLst/>
          </a:prstGeom>
          <a:noFill/>
          <a:ln w="9525" cap="flat" cmpd="sng">
            <a:solidFill>
              <a:schemeClr val="lt1"/>
            </a:solidFill>
            <a:prstDash val="solid"/>
            <a:miter lim="800000"/>
            <a:headEnd type="none" w="sm" len="sm"/>
            <a:tailEnd type="none" w="sm" len="sm"/>
          </a:ln>
        </p:spPr>
      </p:cxnSp>
      <p:pic>
        <p:nvPicPr>
          <p:cNvPr id="11"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9911187" y="242134"/>
            <a:ext cx="1677879" cy="972821"/>
          </a:xfrm>
          <a:prstGeom prst="rect">
            <a:avLst/>
          </a:prstGeom>
          <a:noFill/>
          <a:ln>
            <a:noFill/>
          </a:ln>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72"/>
        <p:cNvGrpSpPr/>
        <p:nvPr/>
      </p:nvGrpSpPr>
      <p:grpSpPr>
        <a:xfrm>
          <a:off x="0" y="0"/>
          <a:ext cx="0" cy="0"/>
          <a:chOff x="0" y="0"/>
          <a:chExt cx="0" cy="0"/>
        </a:xfrm>
      </p:grpSpPr>
      <p:sp>
        <p:nvSpPr>
          <p:cNvPr id="173" name="Google Shape;173;p28"/>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28"/>
          <p:cNvSpPr txBox="1">
            <a:spLocks noGrp="1"/>
          </p:cNvSpPr>
          <p:nvPr>
            <p:ph type="title"/>
          </p:nvPr>
        </p:nvSpPr>
        <p:spPr>
          <a:xfrm>
            <a:off x="831850" y="182563"/>
            <a:ext cx="10515600" cy="94018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000"/>
              <a:buFont typeface="Corbel"/>
              <a:buNone/>
              <a:defRPr sz="4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8"/>
          <p:cNvSpPr/>
          <p:nvPr/>
        </p:nvSpPr>
        <p:spPr>
          <a:xfrm>
            <a:off x="11371669" y="6409397"/>
            <a:ext cx="280051" cy="28005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28"/>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rgbClr val="2C567A"/>
                </a:solidFill>
                <a:latin typeface="Calibri"/>
                <a:ea typeface="Calibri"/>
                <a:cs typeface="Calibri"/>
                <a:sym typeface="Calibri"/>
              </a:defRPr>
            </a:lvl1pPr>
            <a:lvl2pPr marL="0" lvl="1" indent="0" algn="ctr">
              <a:spcBef>
                <a:spcPts val="0"/>
              </a:spcBef>
              <a:buNone/>
              <a:defRPr sz="900">
                <a:solidFill>
                  <a:srgbClr val="2C567A"/>
                </a:solidFill>
                <a:latin typeface="Calibri"/>
                <a:ea typeface="Calibri"/>
                <a:cs typeface="Calibri"/>
                <a:sym typeface="Calibri"/>
              </a:defRPr>
            </a:lvl2pPr>
            <a:lvl3pPr marL="0" lvl="2" indent="0" algn="ctr">
              <a:spcBef>
                <a:spcPts val="0"/>
              </a:spcBef>
              <a:buNone/>
              <a:defRPr sz="900">
                <a:solidFill>
                  <a:srgbClr val="2C567A"/>
                </a:solidFill>
                <a:latin typeface="Calibri"/>
                <a:ea typeface="Calibri"/>
                <a:cs typeface="Calibri"/>
                <a:sym typeface="Calibri"/>
              </a:defRPr>
            </a:lvl3pPr>
            <a:lvl4pPr marL="0" lvl="3" indent="0" algn="ctr">
              <a:spcBef>
                <a:spcPts val="0"/>
              </a:spcBef>
              <a:buNone/>
              <a:defRPr sz="900">
                <a:solidFill>
                  <a:srgbClr val="2C567A"/>
                </a:solidFill>
                <a:latin typeface="Calibri"/>
                <a:ea typeface="Calibri"/>
                <a:cs typeface="Calibri"/>
                <a:sym typeface="Calibri"/>
              </a:defRPr>
            </a:lvl4pPr>
            <a:lvl5pPr marL="0" lvl="4" indent="0" algn="ctr">
              <a:spcBef>
                <a:spcPts val="0"/>
              </a:spcBef>
              <a:buNone/>
              <a:defRPr sz="900">
                <a:solidFill>
                  <a:srgbClr val="2C567A"/>
                </a:solidFill>
                <a:latin typeface="Calibri"/>
                <a:ea typeface="Calibri"/>
                <a:cs typeface="Calibri"/>
                <a:sym typeface="Calibri"/>
              </a:defRPr>
            </a:lvl5pPr>
            <a:lvl6pPr marL="0" lvl="5" indent="0" algn="ctr">
              <a:spcBef>
                <a:spcPts val="0"/>
              </a:spcBef>
              <a:buNone/>
              <a:defRPr sz="900">
                <a:solidFill>
                  <a:srgbClr val="2C567A"/>
                </a:solidFill>
                <a:latin typeface="Calibri"/>
                <a:ea typeface="Calibri"/>
                <a:cs typeface="Calibri"/>
                <a:sym typeface="Calibri"/>
              </a:defRPr>
            </a:lvl6pPr>
            <a:lvl7pPr marL="0" lvl="6" indent="0" algn="ctr">
              <a:spcBef>
                <a:spcPts val="0"/>
              </a:spcBef>
              <a:buNone/>
              <a:defRPr sz="900">
                <a:solidFill>
                  <a:srgbClr val="2C567A"/>
                </a:solidFill>
                <a:latin typeface="Calibri"/>
                <a:ea typeface="Calibri"/>
                <a:cs typeface="Calibri"/>
                <a:sym typeface="Calibri"/>
              </a:defRPr>
            </a:lvl7pPr>
            <a:lvl8pPr marL="0" lvl="7" indent="0" algn="ctr">
              <a:spcBef>
                <a:spcPts val="0"/>
              </a:spcBef>
              <a:buNone/>
              <a:defRPr sz="900">
                <a:solidFill>
                  <a:srgbClr val="2C567A"/>
                </a:solidFill>
                <a:latin typeface="Calibri"/>
                <a:ea typeface="Calibri"/>
                <a:cs typeface="Calibri"/>
                <a:sym typeface="Calibri"/>
              </a:defRPr>
            </a:lvl8pPr>
            <a:lvl9pPr marL="0" lvl="8" indent="0" algn="ctr">
              <a:spcBef>
                <a:spcPts val="0"/>
              </a:spcBef>
              <a:buNone/>
              <a:defRPr sz="900">
                <a:solidFill>
                  <a:srgbClr val="2C567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grpSp>
        <p:nvGrpSpPr>
          <p:cNvPr id="177" name="Google Shape;177;p28"/>
          <p:cNvGrpSpPr/>
          <p:nvPr/>
        </p:nvGrpSpPr>
        <p:grpSpPr>
          <a:xfrm rot="-5400000">
            <a:off x="1637386" y="1473113"/>
            <a:ext cx="8917229" cy="10769768"/>
            <a:chOff x="-1728302" y="-2049517"/>
            <a:chExt cx="8917229" cy="10769768"/>
          </a:xfrm>
        </p:grpSpPr>
        <p:sp>
          <p:nvSpPr>
            <p:cNvPr id="178" name="Google Shape;178;p28"/>
            <p:cNvSpPr/>
            <p:nvPr/>
          </p:nvSpPr>
          <p:spPr>
            <a:xfrm>
              <a:off x="754010" y="708293"/>
              <a:ext cx="5334029" cy="5334029"/>
            </a:xfrm>
            <a:prstGeom prst="ellipse">
              <a:avLst/>
            </a:prstGeom>
            <a:solidFill>
              <a:schemeClr val="l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9" name="Google Shape;179;p28"/>
            <p:cNvGrpSpPr/>
            <p:nvPr/>
          </p:nvGrpSpPr>
          <p:grpSpPr>
            <a:xfrm>
              <a:off x="-1728302" y="-2049517"/>
              <a:ext cx="8917229" cy="10769768"/>
              <a:chOff x="11114088" y="2241550"/>
              <a:chExt cx="1905000" cy="2354263"/>
            </a:xfrm>
          </p:grpSpPr>
          <p:sp>
            <p:nvSpPr>
              <p:cNvPr id="180" name="Google Shape;180;p28"/>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8"/>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2" name="Google Shape;182;p28"/>
          <p:cNvSpPr txBox="1">
            <a:spLocks noGrp="1"/>
          </p:cNvSpPr>
          <p:nvPr>
            <p:ph type="body" idx="1"/>
          </p:nvPr>
        </p:nvSpPr>
        <p:spPr>
          <a:xfrm>
            <a:off x="831850" y="1153348"/>
            <a:ext cx="10515600" cy="64854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3"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4"/>
        <p:cNvGrpSpPr/>
        <p:nvPr/>
      </p:nvGrpSpPr>
      <p:grpSpPr>
        <a:xfrm>
          <a:off x="0" y="0"/>
          <a:ext cx="0" cy="0"/>
          <a:chOff x="0" y="0"/>
          <a:chExt cx="0" cy="0"/>
        </a:xfrm>
      </p:grpSpPr>
      <p:grpSp>
        <p:nvGrpSpPr>
          <p:cNvPr id="185" name="Google Shape;185;p29"/>
          <p:cNvGrpSpPr/>
          <p:nvPr/>
        </p:nvGrpSpPr>
        <p:grpSpPr>
          <a:xfrm rot="-2149226">
            <a:off x="7430044" y="-1843127"/>
            <a:ext cx="4436224" cy="5482435"/>
            <a:chOff x="11114088" y="2241550"/>
            <a:chExt cx="1905000" cy="2354263"/>
          </a:xfrm>
        </p:grpSpPr>
        <p:sp>
          <p:nvSpPr>
            <p:cNvPr id="186" name="Google Shape;186;p29"/>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29"/>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29"/>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9" name="Google Shape;189;p29"/>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29"/>
          <p:cNvSpPr/>
          <p:nvPr/>
        </p:nvSpPr>
        <p:spPr>
          <a:xfrm>
            <a:off x="11371669" y="6409397"/>
            <a:ext cx="280051" cy="280051"/>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29"/>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92" name="Google Shape;192;p29"/>
          <p:cNvSpPr txBox="1">
            <a:spLocks noGrp="1"/>
          </p:cNvSpPr>
          <p:nvPr>
            <p:ph type="body" idx="1"/>
          </p:nvPr>
        </p:nvSpPr>
        <p:spPr>
          <a:xfrm>
            <a:off x="515938" y="1825625"/>
            <a:ext cx="10837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9"/>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5"/>
        <p:cNvGrpSpPr/>
        <p:nvPr/>
      </p:nvGrpSpPr>
      <p:grpSpPr>
        <a:xfrm>
          <a:off x="0" y="0"/>
          <a:ext cx="0" cy="0"/>
          <a:chOff x="0" y="0"/>
          <a:chExt cx="0" cy="0"/>
        </a:xfrm>
      </p:grpSpPr>
      <p:grpSp>
        <p:nvGrpSpPr>
          <p:cNvPr id="196" name="Google Shape;196;p30"/>
          <p:cNvGrpSpPr/>
          <p:nvPr/>
        </p:nvGrpSpPr>
        <p:grpSpPr>
          <a:xfrm rot="-2149226">
            <a:off x="7430044" y="-1843127"/>
            <a:ext cx="4436224" cy="5482435"/>
            <a:chOff x="11114088" y="2241550"/>
            <a:chExt cx="1905000" cy="2354263"/>
          </a:xfrm>
        </p:grpSpPr>
        <p:sp>
          <p:nvSpPr>
            <p:cNvPr id="197" name="Google Shape;197;p30"/>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30"/>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30"/>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0" name="Google Shape;200;p30"/>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30"/>
          <p:cNvSpPr/>
          <p:nvPr/>
        </p:nvSpPr>
        <p:spPr>
          <a:xfrm>
            <a:off x="11371669" y="6409397"/>
            <a:ext cx="280051" cy="280051"/>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30"/>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03" name="Google Shape;203;p30"/>
          <p:cNvSpPr txBox="1">
            <a:spLocks noGrp="1"/>
          </p:cNvSpPr>
          <p:nvPr>
            <p:ph type="body" idx="1"/>
          </p:nvPr>
        </p:nvSpPr>
        <p:spPr>
          <a:xfrm>
            <a:off x="515938" y="1825625"/>
            <a:ext cx="5503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0"/>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07"/>
        <p:cNvGrpSpPr/>
        <p:nvPr/>
      </p:nvGrpSpPr>
      <p:grpSpPr>
        <a:xfrm>
          <a:off x="0" y="0"/>
          <a:ext cx="0" cy="0"/>
          <a:chOff x="0" y="0"/>
          <a:chExt cx="0" cy="0"/>
        </a:xfrm>
      </p:grpSpPr>
      <p:grpSp>
        <p:nvGrpSpPr>
          <p:cNvPr id="208" name="Google Shape;208;p31"/>
          <p:cNvGrpSpPr/>
          <p:nvPr/>
        </p:nvGrpSpPr>
        <p:grpSpPr>
          <a:xfrm rot="-2149226">
            <a:off x="7430044" y="-1843127"/>
            <a:ext cx="4436224" cy="5482435"/>
            <a:chOff x="11114088" y="2241550"/>
            <a:chExt cx="1905000" cy="2354263"/>
          </a:xfrm>
        </p:grpSpPr>
        <p:sp>
          <p:nvSpPr>
            <p:cNvPr id="209" name="Google Shape;209;p31"/>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31"/>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31"/>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2" name="Google Shape;212;p31"/>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31"/>
          <p:cNvSpPr/>
          <p:nvPr/>
        </p:nvSpPr>
        <p:spPr>
          <a:xfrm>
            <a:off x="11371669" y="6409397"/>
            <a:ext cx="280051" cy="280051"/>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1"/>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15" name="Google Shape;215;p31"/>
          <p:cNvSpPr txBox="1">
            <a:spLocks noGrp="1"/>
          </p:cNvSpPr>
          <p:nvPr>
            <p:ph type="body" idx="1"/>
          </p:nvPr>
        </p:nvSpPr>
        <p:spPr>
          <a:xfrm>
            <a:off x="51593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6" name="Google Shape;216;p31"/>
          <p:cNvSpPr txBox="1">
            <a:spLocks noGrp="1"/>
          </p:cNvSpPr>
          <p:nvPr>
            <p:ph type="body" idx="2"/>
          </p:nvPr>
        </p:nvSpPr>
        <p:spPr>
          <a:xfrm>
            <a:off x="51593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5"/>
              </a:buClr>
              <a:buSzPts val="2400"/>
              <a:buNone/>
              <a:defRPr sz="2400" b="1">
                <a:solidFill>
                  <a:schemeClr val="accent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8" name="Google Shape;21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31"/>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1"/>
        <p:cNvGrpSpPr/>
        <p:nvPr/>
      </p:nvGrpSpPr>
      <p:grpSpPr>
        <a:xfrm>
          <a:off x="0" y="0"/>
          <a:ext cx="0" cy="0"/>
          <a:chOff x="0" y="0"/>
          <a:chExt cx="0" cy="0"/>
        </a:xfrm>
      </p:grpSpPr>
      <p:sp>
        <p:nvSpPr>
          <p:cNvPr id="222" name="Google Shape;222;p32"/>
          <p:cNvSpPr>
            <a:spLocks noGrp="1"/>
          </p:cNvSpPr>
          <p:nvPr>
            <p:ph type="pic" idx="2"/>
          </p:nvPr>
        </p:nvSpPr>
        <p:spPr>
          <a:xfrm>
            <a:off x="6096000" y="768485"/>
            <a:ext cx="5305662" cy="5305662"/>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23" name="Google Shape;223;p32"/>
          <p:cNvGrpSpPr/>
          <p:nvPr/>
        </p:nvGrpSpPr>
        <p:grpSpPr>
          <a:xfrm flipH="1">
            <a:off x="5400785" y="-2003509"/>
            <a:ext cx="8917229" cy="10769768"/>
            <a:chOff x="11114088" y="2241550"/>
            <a:chExt cx="1905000" cy="2354263"/>
          </a:xfrm>
        </p:grpSpPr>
        <p:sp>
          <p:nvSpPr>
            <p:cNvPr id="224" name="Google Shape;224;p32"/>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9098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32"/>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9098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26" name="Google Shape;22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9"/>
        <p:cNvGrpSpPr/>
        <p:nvPr/>
      </p:nvGrpSpPr>
      <p:grpSpPr>
        <a:xfrm>
          <a:off x="0" y="0"/>
          <a:ext cx="0" cy="0"/>
          <a:chOff x="0" y="0"/>
          <a:chExt cx="0" cy="0"/>
        </a:xfrm>
      </p:grpSpPr>
      <p:grpSp>
        <p:nvGrpSpPr>
          <p:cNvPr id="230" name="Google Shape;230;p33"/>
          <p:cNvGrpSpPr/>
          <p:nvPr/>
        </p:nvGrpSpPr>
        <p:grpSpPr>
          <a:xfrm rot="-2149226">
            <a:off x="7430044" y="-1843127"/>
            <a:ext cx="4436224" cy="5482435"/>
            <a:chOff x="11114088" y="2241550"/>
            <a:chExt cx="1905000" cy="2354263"/>
          </a:xfrm>
        </p:grpSpPr>
        <p:sp>
          <p:nvSpPr>
            <p:cNvPr id="231" name="Google Shape;231;p33"/>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33"/>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33"/>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4" name="Google Shape;234;p33"/>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p33"/>
          <p:cNvSpPr/>
          <p:nvPr/>
        </p:nvSpPr>
        <p:spPr>
          <a:xfrm>
            <a:off x="11371669" y="6409397"/>
            <a:ext cx="280051" cy="280051"/>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33"/>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37" name="Google Shape;237;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9" name="Google Shape;239;p33"/>
          <p:cNvSpPr txBox="1">
            <a:spLocks noGrp="1"/>
          </p:cNvSpPr>
          <p:nvPr>
            <p:ph type="body"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pic>
        <p:nvPicPr>
          <p:cNvPr id="13"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with Image">
  <p:cSld name="Title and Content with Image">
    <p:spTree>
      <p:nvGrpSpPr>
        <p:cNvPr id="1" name="Shape 25"/>
        <p:cNvGrpSpPr/>
        <p:nvPr/>
      </p:nvGrpSpPr>
      <p:grpSpPr>
        <a:xfrm>
          <a:off x="0" y="0"/>
          <a:ext cx="0" cy="0"/>
          <a:chOff x="0" y="0"/>
          <a:chExt cx="0" cy="0"/>
        </a:xfrm>
      </p:grpSpPr>
      <p:sp>
        <p:nvSpPr>
          <p:cNvPr id="26" name="Google Shape;26;p17"/>
          <p:cNvSpPr txBox="1">
            <a:spLocks noGrp="1"/>
          </p:cNvSpPr>
          <p:nvPr>
            <p:ph type="body" idx="1"/>
          </p:nvPr>
        </p:nvSpPr>
        <p:spPr>
          <a:xfrm>
            <a:off x="538960" y="1825625"/>
            <a:ext cx="4914189" cy="4351338"/>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7"/>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 name="Google Shape;28;p17"/>
          <p:cNvGrpSpPr/>
          <p:nvPr/>
        </p:nvGrpSpPr>
        <p:grpSpPr>
          <a:xfrm rot="8650774">
            <a:off x="5037655" y="4336093"/>
            <a:ext cx="1905000" cy="2354263"/>
            <a:chOff x="11114088" y="2241550"/>
            <a:chExt cx="1905000" cy="2354263"/>
          </a:xfrm>
        </p:grpSpPr>
        <p:sp>
          <p:nvSpPr>
            <p:cNvPr id="29" name="Google Shape;29;p17"/>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17"/>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17"/>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 name="Google Shape;32;p17"/>
          <p:cNvSpPr/>
          <p:nvPr/>
        </p:nvSpPr>
        <p:spPr>
          <a:xfrm>
            <a:off x="11371669" y="6409397"/>
            <a:ext cx="280051" cy="28005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17"/>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17"/>
          <p:cNvSpPr>
            <a:spLocks noGrp="1"/>
          </p:cNvSpPr>
          <p:nvPr>
            <p:ph type="pic" idx="2"/>
          </p:nvPr>
        </p:nvSpPr>
        <p:spPr>
          <a:xfrm>
            <a:off x="5884648" y="0"/>
            <a:ext cx="6307353" cy="5780372"/>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17"/>
          <p:cNvSpPr txBox="1">
            <a:spLocks noGrp="1"/>
          </p:cNvSpPr>
          <p:nvPr>
            <p:ph type="title"/>
          </p:nvPr>
        </p:nvSpPr>
        <p:spPr>
          <a:xfrm>
            <a:off x="515938" y="499595"/>
            <a:ext cx="4937211"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02">
  <p:cSld name="Title and Content 02">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515938" y="499595"/>
            <a:ext cx="4937211" cy="132556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538960" y="1825625"/>
            <a:ext cx="4914189" cy="4351338"/>
          </a:xfrm>
          <a:prstGeom prst="rect">
            <a:avLst/>
          </a:prstGeom>
          <a:noFill/>
          <a:ln>
            <a:noFill/>
          </a:ln>
        </p:spPr>
        <p:txBody>
          <a:bodyPr spcFirstLastPara="1" wrap="square" lIns="0" tIns="0" rIns="0" bIns="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18"/>
          <p:cNvSpPr/>
          <p:nvPr/>
        </p:nvSpPr>
        <p:spPr>
          <a:xfrm>
            <a:off x="11371669" y="6409397"/>
            <a:ext cx="280051" cy="28005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18"/>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43" name="Google Shape;43;p18"/>
          <p:cNvSpPr/>
          <p:nvPr/>
        </p:nvSpPr>
        <p:spPr>
          <a:xfrm>
            <a:off x="7854462" y="988536"/>
            <a:ext cx="4329129" cy="4880927"/>
          </a:xfrm>
          <a:prstGeom prst="rect">
            <a:avLst/>
          </a:prstGeom>
          <a:solidFill>
            <a:schemeClr val="accent1"/>
          </a:solidFill>
          <a:ln w="12700" cap="flat" cmpd="sng">
            <a:solidFill>
              <a:srgbClr val="AB62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18"/>
          <p:cNvSpPr/>
          <p:nvPr/>
        </p:nvSpPr>
        <p:spPr>
          <a:xfrm>
            <a:off x="5107816" y="633613"/>
            <a:ext cx="5571908" cy="5571906"/>
          </a:xfrm>
          <a:prstGeom prst="ellipse">
            <a:avLst/>
          </a:prstGeom>
          <a:solidFill>
            <a:schemeClr val="lt2">
              <a:alpha val="5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18"/>
          <p:cNvSpPr>
            <a:spLocks noGrp="1"/>
          </p:cNvSpPr>
          <p:nvPr>
            <p:ph type="pic" idx="2"/>
          </p:nvPr>
        </p:nvSpPr>
        <p:spPr>
          <a:xfrm>
            <a:off x="5455212" y="988536"/>
            <a:ext cx="4884848" cy="4884848"/>
          </a:xfrm>
          <a:prstGeom prst="ellipse">
            <a:avLst/>
          </a:prstGeom>
          <a:solidFill>
            <a:srgbClr val="D8D8D8"/>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6" name="Google Shape;46;p18"/>
          <p:cNvPicPr preferRelativeResize="0"/>
          <p:nvPr/>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spTree>
      <p:nvGrpSpPr>
        <p:cNvPr id="1" name="Shape 47"/>
        <p:cNvGrpSpPr/>
        <p:nvPr/>
      </p:nvGrpSpPr>
      <p:grpSpPr>
        <a:xfrm>
          <a:off x="0" y="0"/>
          <a:ext cx="0" cy="0"/>
          <a:chOff x="0" y="0"/>
          <a:chExt cx="0" cy="0"/>
        </a:xfrm>
      </p:grpSpPr>
      <p:sp>
        <p:nvSpPr>
          <p:cNvPr id="48" name="Google Shape;48;p19"/>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19"/>
          <p:cNvSpPr txBox="1">
            <a:spLocks noGrp="1"/>
          </p:cNvSpPr>
          <p:nvPr>
            <p:ph type="title"/>
          </p:nvPr>
        </p:nvSpPr>
        <p:spPr>
          <a:xfrm>
            <a:off x="831850" y="182563"/>
            <a:ext cx="10515600" cy="94018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000"/>
              <a:buFont typeface="Corbel"/>
              <a:buNone/>
              <a:defRPr sz="4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2139388" y="1154832"/>
            <a:ext cx="7900525" cy="76446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cap="none">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19"/>
          <p:cNvSpPr/>
          <p:nvPr/>
        </p:nvSpPr>
        <p:spPr>
          <a:xfrm>
            <a:off x="11371669" y="6409397"/>
            <a:ext cx="280051" cy="28005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19"/>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rgbClr val="2C567A"/>
                </a:solidFill>
                <a:latin typeface="Calibri"/>
                <a:ea typeface="Calibri"/>
                <a:cs typeface="Calibri"/>
                <a:sym typeface="Calibri"/>
              </a:defRPr>
            </a:lvl1pPr>
            <a:lvl2pPr marL="0" lvl="1" indent="0" algn="ctr">
              <a:spcBef>
                <a:spcPts val="0"/>
              </a:spcBef>
              <a:buNone/>
              <a:defRPr sz="900">
                <a:solidFill>
                  <a:srgbClr val="2C567A"/>
                </a:solidFill>
                <a:latin typeface="Calibri"/>
                <a:ea typeface="Calibri"/>
                <a:cs typeface="Calibri"/>
                <a:sym typeface="Calibri"/>
              </a:defRPr>
            </a:lvl2pPr>
            <a:lvl3pPr marL="0" lvl="2" indent="0" algn="ctr">
              <a:spcBef>
                <a:spcPts val="0"/>
              </a:spcBef>
              <a:buNone/>
              <a:defRPr sz="900">
                <a:solidFill>
                  <a:srgbClr val="2C567A"/>
                </a:solidFill>
                <a:latin typeface="Calibri"/>
                <a:ea typeface="Calibri"/>
                <a:cs typeface="Calibri"/>
                <a:sym typeface="Calibri"/>
              </a:defRPr>
            </a:lvl3pPr>
            <a:lvl4pPr marL="0" lvl="3" indent="0" algn="ctr">
              <a:spcBef>
                <a:spcPts val="0"/>
              </a:spcBef>
              <a:buNone/>
              <a:defRPr sz="900">
                <a:solidFill>
                  <a:srgbClr val="2C567A"/>
                </a:solidFill>
                <a:latin typeface="Calibri"/>
                <a:ea typeface="Calibri"/>
                <a:cs typeface="Calibri"/>
                <a:sym typeface="Calibri"/>
              </a:defRPr>
            </a:lvl4pPr>
            <a:lvl5pPr marL="0" lvl="4" indent="0" algn="ctr">
              <a:spcBef>
                <a:spcPts val="0"/>
              </a:spcBef>
              <a:buNone/>
              <a:defRPr sz="900">
                <a:solidFill>
                  <a:srgbClr val="2C567A"/>
                </a:solidFill>
                <a:latin typeface="Calibri"/>
                <a:ea typeface="Calibri"/>
                <a:cs typeface="Calibri"/>
                <a:sym typeface="Calibri"/>
              </a:defRPr>
            </a:lvl5pPr>
            <a:lvl6pPr marL="0" lvl="5" indent="0" algn="ctr">
              <a:spcBef>
                <a:spcPts val="0"/>
              </a:spcBef>
              <a:buNone/>
              <a:defRPr sz="900">
                <a:solidFill>
                  <a:srgbClr val="2C567A"/>
                </a:solidFill>
                <a:latin typeface="Calibri"/>
                <a:ea typeface="Calibri"/>
                <a:cs typeface="Calibri"/>
                <a:sym typeface="Calibri"/>
              </a:defRPr>
            </a:lvl6pPr>
            <a:lvl7pPr marL="0" lvl="6" indent="0" algn="ctr">
              <a:spcBef>
                <a:spcPts val="0"/>
              </a:spcBef>
              <a:buNone/>
              <a:defRPr sz="900">
                <a:solidFill>
                  <a:srgbClr val="2C567A"/>
                </a:solidFill>
                <a:latin typeface="Calibri"/>
                <a:ea typeface="Calibri"/>
                <a:cs typeface="Calibri"/>
                <a:sym typeface="Calibri"/>
              </a:defRPr>
            </a:lvl7pPr>
            <a:lvl8pPr marL="0" lvl="7" indent="0" algn="ctr">
              <a:spcBef>
                <a:spcPts val="0"/>
              </a:spcBef>
              <a:buNone/>
              <a:defRPr sz="900">
                <a:solidFill>
                  <a:srgbClr val="2C567A"/>
                </a:solidFill>
                <a:latin typeface="Calibri"/>
                <a:ea typeface="Calibri"/>
                <a:cs typeface="Calibri"/>
                <a:sym typeface="Calibri"/>
              </a:defRPr>
            </a:lvl8pPr>
            <a:lvl9pPr marL="0" lvl="8" indent="0" algn="ctr">
              <a:spcBef>
                <a:spcPts val="0"/>
              </a:spcBef>
              <a:buNone/>
              <a:defRPr sz="900">
                <a:solidFill>
                  <a:srgbClr val="2C567A"/>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4" name="Google Shape;54;p19"/>
          <p:cNvSpPr>
            <a:spLocks noGrp="1"/>
          </p:cNvSpPr>
          <p:nvPr>
            <p:ph type="pic" idx="2"/>
          </p:nvPr>
        </p:nvSpPr>
        <p:spPr>
          <a:xfrm>
            <a:off x="2993041" y="2270376"/>
            <a:ext cx="6206400" cy="4587625"/>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03">
  <p:cSld name="Title and Content 03">
    <p:spTree>
      <p:nvGrpSpPr>
        <p:cNvPr id="1" name="Shape 55"/>
        <p:cNvGrpSpPr/>
        <p:nvPr/>
      </p:nvGrpSpPr>
      <p:grpSpPr>
        <a:xfrm>
          <a:off x="0" y="0"/>
          <a:ext cx="0" cy="0"/>
          <a:chOff x="0" y="0"/>
          <a:chExt cx="0" cy="0"/>
        </a:xfrm>
      </p:grpSpPr>
      <p:sp>
        <p:nvSpPr>
          <p:cNvPr id="56" name="Google Shape;56;p20"/>
          <p:cNvSpPr/>
          <p:nvPr/>
        </p:nvSpPr>
        <p:spPr>
          <a:xfrm>
            <a:off x="8308181" y="1630018"/>
            <a:ext cx="3883819" cy="437321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20"/>
          <p:cNvSpPr/>
          <p:nvPr/>
        </p:nvSpPr>
        <p:spPr>
          <a:xfrm>
            <a:off x="9833702" y="1823757"/>
            <a:ext cx="832104" cy="832104"/>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20"/>
          <p:cNvSpPr>
            <a:spLocks noGrp="1"/>
          </p:cNvSpPr>
          <p:nvPr>
            <p:ph type="pic" idx="2"/>
          </p:nvPr>
        </p:nvSpPr>
        <p:spPr>
          <a:xfrm>
            <a:off x="9998318" y="1988373"/>
            <a:ext cx="502873" cy="502873"/>
          </a:xfrm>
          <a:prstGeom prst="rect">
            <a:avLst/>
          </a:prstGeom>
          <a:noFill/>
          <a:ln>
            <a:noFill/>
          </a:ln>
        </p:spPr>
        <p:txBody>
          <a:bodyPr spcFirstLastPara="1" wrap="square" lIns="0" tIns="45700" rIns="0" bIns="45700" anchor="ctr" anchorCtr="0">
            <a:noAutofit/>
          </a:bodyPr>
          <a:lstStyle>
            <a:lvl1pPr marR="0" lvl="0" algn="ctr" rtl="0">
              <a:lnSpc>
                <a:spcPct val="90000"/>
              </a:lnSpc>
              <a:spcBef>
                <a:spcPts val="10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p:nvPr/>
        </p:nvSpPr>
        <p:spPr>
          <a:xfrm>
            <a:off x="0" y="1630018"/>
            <a:ext cx="3883819" cy="437321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0"/>
          <p:cNvSpPr/>
          <p:nvPr/>
        </p:nvSpPr>
        <p:spPr>
          <a:xfrm>
            <a:off x="1526011" y="1823757"/>
            <a:ext cx="832104" cy="832104"/>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20"/>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0"/>
          <p:cNvSpPr txBox="1">
            <a:spLocks noGrp="1"/>
          </p:cNvSpPr>
          <p:nvPr>
            <p:ph type="body" idx="1"/>
          </p:nvPr>
        </p:nvSpPr>
        <p:spPr>
          <a:xfrm>
            <a:off x="219126" y="3207024"/>
            <a:ext cx="3445566" cy="250466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0"/>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20"/>
          <p:cNvSpPr/>
          <p:nvPr/>
        </p:nvSpPr>
        <p:spPr>
          <a:xfrm>
            <a:off x="11371669" y="6409397"/>
            <a:ext cx="280051" cy="28005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20"/>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66" name="Google Shape;66;p20"/>
          <p:cNvSpPr>
            <a:spLocks noGrp="1"/>
          </p:cNvSpPr>
          <p:nvPr>
            <p:ph type="pic" idx="3"/>
          </p:nvPr>
        </p:nvSpPr>
        <p:spPr>
          <a:xfrm>
            <a:off x="3883819" y="1630018"/>
            <a:ext cx="4424362" cy="4373217"/>
          </a:xfrm>
          <a:prstGeom prst="rect">
            <a:avLst/>
          </a:prstGeom>
          <a:solidFill>
            <a:srgbClr val="ACC8D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0"/>
          <p:cNvSpPr txBox="1">
            <a:spLocks noGrp="1"/>
          </p:cNvSpPr>
          <p:nvPr>
            <p:ph type="body" idx="4"/>
          </p:nvPr>
        </p:nvSpPr>
        <p:spPr>
          <a:xfrm>
            <a:off x="8527490" y="3207024"/>
            <a:ext cx="3445200" cy="250466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5"/>
          </p:nvPr>
        </p:nvSpPr>
        <p:spPr>
          <a:xfrm>
            <a:off x="219126" y="2711636"/>
            <a:ext cx="3445566" cy="495389"/>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dk1"/>
              </a:buClr>
              <a:buSzPts val="1800"/>
              <a:buNone/>
              <a:defRPr sz="1800" b="1" cap="none">
                <a:latin typeface="Corbel"/>
                <a:ea typeface="Corbel"/>
                <a:cs typeface="Corbel"/>
                <a:sym typeface="Corbel"/>
              </a:defRPr>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txBox="1">
            <a:spLocks noGrp="1"/>
          </p:cNvSpPr>
          <p:nvPr>
            <p:ph type="body" idx="6"/>
          </p:nvPr>
        </p:nvSpPr>
        <p:spPr>
          <a:xfrm>
            <a:off x="8527124" y="2711636"/>
            <a:ext cx="3445566" cy="495389"/>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dk1"/>
              </a:buClr>
              <a:buSzPts val="1800"/>
              <a:buNone/>
              <a:defRPr sz="1800" b="1" cap="none">
                <a:latin typeface="Corbel"/>
                <a:ea typeface="Corbel"/>
                <a:cs typeface="Corbel"/>
                <a:sym typeface="Corbel"/>
              </a:defRPr>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0"/>
          <p:cNvSpPr>
            <a:spLocks noGrp="1"/>
          </p:cNvSpPr>
          <p:nvPr>
            <p:ph type="pic" idx="7"/>
          </p:nvPr>
        </p:nvSpPr>
        <p:spPr>
          <a:xfrm>
            <a:off x="1690627" y="1988373"/>
            <a:ext cx="502873" cy="502873"/>
          </a:xfrm>
          <a:prstGeom prst="rect">
            <a:avLst/>
          </a:prstGeom>
          <a:noFill/>
          <a:ln>
            <a:noFill/>
          </a:ln>
        </p:spPr>
        <p:txBody>
          <a:bodyPr spcFirstLastPara="1" wrap="square" lIns="0" tIns="45700" rIns="0" bIns="45700" anchor="ctr" anchorCtr="0">
            <a:noAutofit/>
          </a:bodyPr>
          <a:lstStyle>
            <a:lvl1pPr marR="0" lvl="0" algn="ctr" rtl="0">
              <a:lnSpc>
                <a:spcPct val="90000"/>
              </a:lnSpc>
              <a:spcBef>
                <a:spcPts val="10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9" y="5993244"/>
            <a:ext cx="946110" cy="548547"/>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Layout">
  <p:cSld name="Comparison Layout">
    <p:spTree>
      <p:nvGrpSpPr>
        <p:cNvPr id="1" name="Shape 72"/>
        <p:cNvGrpSpPr/>
        <p:nvPr/>
      </p:nvGrpSpPr>
      <p:grpSpPr>
        <a:xfrm>
          <a:off x="0" y="0"/>
          <a:ext cx="0" cy="0"/>
          <a:chOff x="0" y="0"/>
          <a:chExt cx="0" cy="0"/>
        </a:xfrm>
      </p:grpSpPr>
      <p:sp>
        <p:nvSpPr>
          <p:cNvPr id="73" name="Google Shape;73;p21"/>
          <p:cNvSpPr/>
          <p:nvPr/>
        </p:nvSpPr>
        <p:spPr>
          <a:xfrm>
            <a:off x="6599236" y="4707908"/>
            <a:ext cx="5592763" cy="10064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21"/>
          <p:cNvSpPr/>
          <p:nvPr/>
        </p:nvSpPr>
        <p:spPr>
          <a:xfrm>
            <a:off x="-82063" y="1648186"/>
            <a:ext cx="5709139" cy="10064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21"/>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a:off x="680934" y="2863158"/>
            <a:ext cx="4074002" cy="2846648"/>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1"/>
              </a:buClr>
              <a:buSzPts val="1600"/>
              <a:buNone/>
              <a:defRPr sz="1600"/>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
        <p:nvSpPr>
          <p:cNvPr id="78" name="Google Shape;78;p21"/>
          <p:cNvSpPr/>
          <p:nvPr/>
        </p:nvSpPr>
        <p:spPr>
          <a:xfrm>
            <a:off x="11371669" y="6409397"/>
            <a:ext cx="280051" cy="28005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21"/>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80" name="Google Shape;80;p21"/>
          <p:cNvSpPr txBox="1">
            <a:spLocks noGrp="1"/>
          </p:cNvSpPr>
          <p:nvPr>
            <p:ph type="body" idx="2"/>
          </p:nvPr>
        </p:nvSpPr>
        <p:spPr>
          <a:xfrm>
            <a:off x="1309370" y="1903728"/>
            <a:ext cx="3445566" cy="495389"/>
          </a:xfrm>
          <a:prstGeom prst="rect">
            <a:avLst/>
          </a:prstGeom>
          <a:noFill/>
          <a:ln>
            <a:noFill/>
          </a:ln>
        </p:spPr>
        <p:txBody>
          <a:bodyPr spcFirstLastPara="1" wrap="square" lIns="0" tIns="0" rIns="0" bIns="0" anchor="ctr" anchorCtr="0">
            <a:noAutofit/>
          </a:bodyPr>
          <a:lstStyle>
            <a:lvl1pPr marL="457200" lvl="0" indent="-228600" algn="r">
              <a:lnSpc>
                <a:spcPct val="90000"/>
              </a:lnSpc>
              <a:spcBef>
                <a:spcPts val="1000"/>
              </a:spcBef>
              <a:spcAft>
                <a:spcPts val="0"/>
              </a:spcAft>
              <a:buClr>
                <a:schemeClr val="accent1"/>
              </a:buClr>
              <a:buSzPts val="1800"/>
              <a:buNone/>
              <a:defRPr sz="1800" b="1" cap="none">
                <a:solidFill>
                  <a:schemeClr val="accent1"/>
                </a:solidFill>
                <a:latin typeface="Corbel"/>
                <a:ea typeface="Corbel"/>
                <a:cs typeface="Corbel"/>
                <a:sym typeface="Corbel"/>
              </a:defRPr>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body" idx="3"/>
          </p:nvPr>
        </p:nvSpPr>
        <p:spPr>
          <a:xfrm>
            <a:off x="7327918" y="1648186"/>
            <a:ext cx="4074002" cy="2834508"/>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1"/>
          <p:cNvSpPr txBox="1">
            <a:spLocks noGrp="1"/>
          </p:cNvSpPr>
          <p:nvPr>
            <p:ph type="body" idx="4"/>
          </p:nvPr>
        </p:nvSpPr>
        <p:spPr>
          <a:xfrm>
            <a:off x="7475709" y="4963450"/>
            <a:ext cx="3445566" cy="495389"/>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accent3"/>
              </a:buClr>
              <a:buSzPts val="1800"/>
              <a:buNone/>
              <a:defRPr sz="1800" b="1" cap="none">
                <a:solidFill>
                  <a:schemeClr val="accent3"/>
                </a:solidFill>
                <a:latin typeface="Corbel"/>
                <a:ea typeface="Corbel"/>
                <a:cs typeface="Corbel"/>
                <a:sym typeface="Corbel"/>
              </a:defRPr>
            </a:lvl1pPr>
            <a:lvl2pPr marL="914400" lvl="1" indent="-228600" algn="ctr">
              <a:lnSpc>
                <a:spcPct val="90000"/>
              </a:lnSpc>
              <a:spcBef>
                <a:spcPts val="500"/>
              </a:spcBef>
              <a:spcAft>
                <a:spcPts val="0"/>
              </a:spcAft>
              <a:buClr>
                <a:schemeClr val="dk1"/>
              </a:buClr>
              <a:buSzPts val="2000"/>
              <a:buNone/>
              <a:defRPr sz="2000"/>
            </a:lvl2pPr>
            <a:lvl3pPr marL="1371600" lvl="2" indent="-228600" algn="ctr">
              <a:lnSpc>
                <a:spcPct val="90000"/>
              </a:lnSpc>
              <a:spcBef>
                <a:spcPts val="500"/>
              </a:spcBef>
              <a:spcAft>
                <a:spcPts val="0"/>
              </a:spcAft>
              <a:buClr>
                <a:schemeClr val="dk1"/>
              </a:buClr>
              <a:buSzPts val="1800"/>
              <a:buNone/>
              <a:defRPr sz="1800"/>
            </a:lvl3pPr>
            <a:lvl4pPr marL="1828800" lvl="3" indent="-228600" algn="ctr">
              <a:lnSpc>
                <a:spcPct val="90000"/>
              </a:lnSpc>
              <a:spcBef>
                <a:spcPts val="500"/>
              </a:spcBef>
              <a:spcAft>
                <a:spcPts val="0"/>
              </a:spcAft>
              <a:buClr>
                <a:schemeClr val="dk1"/>
              </a:buClr>
              <a:buSzPts val="1600"/>
              <a:buNone/>
              <a:defRPr sz="1600"/>
            </a:lvl4pPr>
            <a:lvl5pPr marL="2286000" lvl="4" indent="-228600" algn="ctr">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1"/>
          <p:cNvSpPr/>
          <p:nvPr/>
        </p:nvSpPr>
        <p:spPr>
          <a:xfrm>
            <a:off x="5084763" y="1652762"/>
            <a:ext cx="1001899" cy="1001899"/>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21"/>
          <p:cNvSpPr>
            <a:spLocks noGrp="1"/>
          </p:cNvSpPr>
          <p:nvPr>
            <p:ph type="pic" idx="5"/>
          </p:nvPr>
        </p:nvSpPr>
        <p:spPr>
          <a:xfrm>
            <a:off x="5282969" y="1850968"/>
            <a:ext cx="605487" cy="605487"/>
          </a:xfrm>
          <a:prstGeom prst="rect">
            <a:avLst/>
          </a:prstGeom>
          <a:noFill/>
          <a:ln>
            <a:noFill/>
          </a:ln>
        </p:spPr>
        <p:txBody>
          <a:bodyPr spcFirstLastPara="1" wrap="square" lIns="0" tIns="45700" rIns="0" bIns="45700" anchor="ctr" anchorCtr="0">
            <a:normAutofit/>
          </a:bodyPr>
          <a:lstStyle>
            <a:lvl1pPr marR="0" lvl="0" algn="ctr" rtl="0">
              <a:lnSpc>
                <a:spcPct val="90000"/>
              </a:lnSpc>
              <a:spcBef>
                <a:spcPts val="10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1"/>
          <p:cNvSpPr/>
          <p:nvPr/>
        </p:nvSpPr>
        <p:spPr>
          <a:xfrm>
            <a:off x="6100576" y="4707907"/>
            <a:ext cx="1001899" cy="100189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21"/>
          <p:cNvSpPr>
            <a:spLocks noGrp="1"/>
          </p:cNvSpPr>
          <p:nvPr>
            <p:ph type="pic" idx="6"/>
          </p:nvPr>
        </p:nvSpPr>
        <p:spPr>
          <a:xfrm>
            <a:off x="6298782" y="4906113"/>
            <a:ext cx="605487" cy="605487"/>
          </a:xfrm>
          <a:prstGeom prst="rect">
            <a:avLst/>
          </a:prstGeom>
          <a:noFill/>
          <a:ln>
            <a:noFill/>
          </a:ln>
        </p:spPr>
        <p:txBody>
          <a:bodyPr spcFirstLastPara="1" wrap="square" lIns="0" tIns="45700" rIns="0" bIns="45700" anchor="ctr" anchorCtr="0">
            <a:normAutofit/>
          </a:bodyPr>
          <a:lstStyle>
            <a:lvl1pPr marR="0" lvl="0" algn="ctr" rtl="0">
              <a:lnSpc>
                <a:spcPct val="90000"/>
              </a:lnSpc>
              <a:spcBef>
                <a:spcPts val="10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8"/>
        <p:cNvGrpSpPr/>
        <p:nvPr/>
      </p:nvGrpSpPr>
      <p:grpSpPr>
        <a:xfrm>
          <a:off x="0" y="0"/>
          <a:ext cx="0" cy="0"/>
          <a:chOff x="0" y="0"/>
          <a:chExt cx="0" cy="0"/>
        </a:xfrm>
      </p:grpSpPr>
      <p:grpSp>
        <p:nvGrpSpPr>
          <p:cNvPr id="89" name="Google Shape;89;p22"/>
          <p:cNvGrpSpPr/>
          <p:nvPr/>
        </p:nvGrpSpPr>
        <p:grpSpPr>
          <a:xfrm rot="-2149226">
            <a:off x="7430044" y="-1843127"/>
            <a:ext cx="4436224" cy="5482435"/>
            <a:chOff x="11114088" y="2241550"/>
            <a:chExt cx="1905000" cy="2354263"/>
          </a:xfrm>
        </p:grpSpPr>
        <p:sp>
          <p:nvSpPr>
            <p:cNvPr id="90" name="Google Shape;90;p22"/>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22"/>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22"/>
            <p:cNvSpPr/>
            <p:nvPr/>
          </p:nvSpPr>
          <p:spPr>
            <a:xfrm>
              <a:off x="11728451" y="3071813"/>
              <a:ext cx="306388" cy="719138"/>
            </a:xfrm>
            <a:custGeom>
              <a:avLst/>
              <a:gdLst/>
              <a:ahLst/>
              <a:cxnLst/>
              <a:rect l="l" t="t" r="r" b="b"/>
              <a:pathLst>
                <a:path w="72" h="169" extrusionOk="0">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lt2">
                <a:alpha val="52941"/>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3" name="Google Shape;93;p22"/>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Corbel"/>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2"/>
          <p:cNvSpPr/>
          <p:nvPr/>
        </p:nvSpPr>
        <p:spPr>
          <a:xfrm rot="10800000">
            <a:off x="515938" y="-16721"/>
            <a:ext cx="1258618" cy="11050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2"/>
          <p:cNvSpPr/>
          <p:nvPr/>
        </p:nvSpPr>
        <p:spPr>
          <a:xfrm>
            <a:off x="11371669" y="6409397"/>
            <a:ext cx="280051" cy="280051"/>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22"/>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11"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439928" y="556897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01">
  <p:cSld name="Thank You 01">
    <p:spTree>
      <p:nvGrpSpPr>
        <p:cNvPr id="1" name="Shape 128"/>
        <p:cNvGrpSpPr/>
        <p:nvPr/>
      </p:nvGrpSpPr>
      <p:grpSpPr>
        <a:xfrm>
          <a:off x="0" y="0"/>
          <a:ext cx="0" cy="0"/>
          <a:chOff x="0" y="0"/>
          <a:chExt cx="0" cy="0"/>
        </a:xfrm>
      </p:grpSpPr>
      <p:sp>
        <p:nvSpPr>
          <p:cNvPr id="129" name="Google Shape;129;p24"/>
          <p:cNvSpPr txBox="1">
            <a:spLocks noGrp="1"/>
          </p:cNvSpPr>
          <p:nvPr>
            <p:ph type="subTitle" idx="1"/>
          </p:nvPr>
        </p:nvSpPr>
        <p:spPr>
          <a:xfrm>
            <a:off x="7002130" y="4484691"/>
            <a:ext cx="4540440" cy="5031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1600"/>
              <a:buNone/>
              <a:defRPr sz="1600" b="0" cap="none">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4"/>
          <p:cNvSpPr>
            <a:spLocks noGrp="1"/>
          </p:cNvSpPr>
          <p:nvPr>
            <p:ph type="pic" idx="2"/>
          </p:nvPr>
        </p:nvSpPr>
        <p:spPr>
          <a:xfrm>
            <a:off x="710812" y="728545"/>
            <a:ext cx="5305661" cy="5305661"/>
          </a:xfrm>
          <a:prstGeom prst="ellipse">
            <a:avLst/>
          </a:prstGeom>
          <a:solidFill>
            <a:schemeClr val="lt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24"/>
          <p:cNvGrpSpPr/>
          <p:nvPr/>
        </p:nvGrpSpPr>
        <p:grpSpPr>
          <a:xfrm>
            <a:off x="-1728302" y="-2049517"/>
            <a:ext cx="8917229" cy="10769768"/>
            <a:chOff x="11114088" y="2241550"/>
            <a:chExt cx="1905000" cy="2354263"/>
          </a:xfrm>
        </p:grpSpPr>
        <p:sp>
          <p:nvSpPr>
            <p:cNvPr id="132" name="Google Shape;132;p24"/>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2">
                <a:alpha val="9098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4"/>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2">
                <a:alpha val="9098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135" name="Google Shape;135;p24"/>
          <p:cNvCxnSpPr/>
          <p:nvPr/>
        </p:nvCxnSpPr>
        <p:spPr>
          <a:xfrm>
            <a:off x="6469778" y="4233582"/>
            <a:ext cx="2532336" cy="0"/>
          </a:xfrm>
          <a:prstGeom prst="straightConnector1">
            <a:avLst/>
          </a:prstGeom>
          <a:noFill/>
          <a:ln w="9525" cap="flat" cmpd="sng">
            <a:solidFill>
              <a:schemeClr val="accent1"/>
            </a:solidFill>
            <a:prstDash val="solid"/>
            <a:miter lim="800000"/>
            <a:headEnd type="none" w="sm" len="sm"/>
            <a:tailEnd type="none" w="sm" len="sm"/>
          </a:ln>
        </p:spPr>
      </p:cxnSp>
      <p:sp>
        <p:nvSpPr>
          <p:cNvPr id="136" name="Google Shape;136;p24"/>
          <p:cNvSpPr txBox="1">
            <a:spLocks noGrp="1"/>
          </p:cNvSpPr>
          <p:nvPr>
            <p:ph type="body" idx="3"/>
          </p:nvPr>
        </p:nvSpPr>
        <p:spPr>
          <a:xfrm>
            <a:off x="7002320" y="5012635"/>
            <a:ext cx="4533900" cy="5032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b="0" cap="none"/>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7" name="Google Shape;137;p24" descr="Envelope"/>
          <p:cNvPicPr preferRelativeResize="0"/>
          <p:nvPr/>
        </p:nvPicPr>
        <p:blipFill rotWithShape="1">
          <a:blip r:embed="rId2">
            <a:alphaModFix/>
          </a:blip>
          <a:srcRect/>
          <a:stretch/>
        </p:blipFill>
        <p:spPr>
          <a:xfrm>
            <a:off x="6541475" y="4452337"/>
            <a:ext cx="387795" cy="387795"/>
          </a:xfrm>
          <a:prstGeom prst="rect">
            <a:avLst/>
          </a:prstGeom>
          <a:noFill/>
          <a:ln>
            <a:noFill/>
          </a:ln>
        </p:spPr>
      </p:pic>
      <p:pic>
        <p:nvPicPr>
          <p:cNvPr id="138" name="Google Shape;138;p24" descr="Network"/>
          <p:cNvPicPr preferRelativeResize="0"/>
          <p:nvPr/>
        </p:nvPicPr>
        <p:blipFill rotWithShape="1">
          <a:blip r:embed="rId3">
            <a:alphaModFix/>
          </a:blip>
          <a:srcRect/>
          <a:stretch/>
        </p:blipFill>
        <p:spPr>
          <a:xfrm>
            <a:off x="6522084" y="4925640"/>
            <a:ext cx="426575" cy="426575"/>
          </a:xfrm>
          <a:prstGeom prst="rect">
            <a:avLst/>
          </a:prstGeom>
          <a:noFill/>
          <a:ln>
            <a:noFill/>
          </a:ln>
        </p:spPr>
      </p:pic>
      <p:sp>
        <p:nvSpPr>
          <p:cNvPr id="139" name="Google Shape;139;p24"/>
          <p:cNvSpPr txBox="1">
            <a:spLocks noGrp="1"/>
          </p:cNvSpPr>
          <p:nvPr>
            <p:ph type="title"/>
          </p:nvPr>
        </p:nvSpPr>
        <p:spPr>
          <a:xfrm>
            <a:off x="6469778" y="3429000"/>
            <a:ext cx="5011410" cy="65144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6000"/>
              <a:buFont typeface="Corbel"/>
              <a:buNone/>
              <a:defRPr sz="60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 name="Google Shape;46;p18"/>
          <p:cNvPicPr preferRelativeResize="0"/>
          <p:nvPr userDrawn="1"/>
        </p:nvPicPr>
        <p:blipFill>
          <a:blip r:embed="rId4">
            <a:extLst>
              <a:ext uri="{28A0092B-C50C-407E-A947-70E740481C1C}">
                <a14:useLocalDpi xmlns:a14="http://schemas.microsoft.com/office/drawing/2010/main" val="0"/>
              </a:ext>
            </a:extLst>
          </a:blip>
          <a:stretch>
            <a:fillRect/>
          </a:stretch>
        </p:blipFill>
        <p:spPr>
          <a:xfrm>
            <a:off x="6372999" y="1623740"/>
            <a:ext cx="1677879" cy="972821"/>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2"/>
        <p:cNvGrpSpPr/>
        <p:nvPr/>
      </p:nvGrpSpPr>
      <p:grpSpPr>
        <a:xfrm>
          <a:off x="0" y="0"/>
          <a:ext cx="0" cy="0"/>
          <a:chOff x="0" y="0"/>
          <a:chExt cx="0" cy="0"/>
        </a:xfrm>
      </p:grpSpPr>
      <p:sp>
        <p:nvSpPr>
          <p:cNvPr id="163" name="Google Shape;163;p27"/>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27"/>
          <p:cNvSpPr/>
          <p:nvPr/>
        </p:nvSpPr>
        <p:spPr>
          <a:xfrm>
            <a:off x="754010" y="708293"/>
            <a:ext cx="5334029" cy="5334029"/>
          </a:xfrm>
          <a:prstGeom prst="ellipse">
            <a:avLst/>
          </a:prstGeom>
          <a:solidFill>
            <a:schemeClr val="l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27"/>
          <p:cNvSpPr txBox="1">
            <a:spLocks noGrp="1"/>
          </p:cNvSpPr>
          <p:nvPr>
            <p:ph type="ctrTitle"/>
          </p:nvPr>
        </p:nvSpPr>
        <p:spPr>
          <a:xfrm>
            <a:off x="6343650" y="2173288"/>
            <a:ext cx="5143500" cy="209080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Corbel"/>
              <a:buNone/>
              <a:defRPr sz="5400" b="1" cap="none">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27"/>
          <p:cNvSpPr txBox="1">
            <a:spLocks noGrp="1"/>
          </p:cNvSpPr>
          <p:nvPr>
            <p:ph type="subTitle" idx="1"/>
          </p:nvPr>
        </p:nvSpPr>
        <p:spPr>
          <a:xfrm>
            <a:off x="6343650" y="4279971"/>
            <a:ext cx="5143500" cy="5031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0" cap="none">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67" name="Google Shape;167;p27"/>
          <p:cNvGrpSpPr/>
          <p:nvPr/>
        </p:nvGrpSpPr>
        <p:grpSpPr>
          <a:xfrm>
            <a:off x="-1728302" y="-2049517"/>
            <a:ext cx="8917229" cy="10769768"/>
            <a:chOff x="11114088" y="2241550"/>
            <a:chExt cx="1905000" cy="2354263"/>
          </a:xfrm>
        </p:grpSpPr>
        <p:sp>
          <p:nvSpPr>
            <p:cNvPr id="168" name="Google Shape;168;p27"/>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27"/>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1">
                <a:alpha val="1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170" name="Google Shape;170;p27"/>
          <p:cNvCxnSpPr/>
          <p:nvPr/>
        </p:nvCxnSpPr>
        <p:spPr>
          <a:xfrm>
            <a:off x="6469778" y="4233582"/>
            <a:ext cx="2532336" cy="0"/>
          </a:xfrm>
          <a:prstGeom prst="straightConnector1">
            <a:avLst/>
          </a:prstGeom>
          <a:noFill/>
          <a:ln w="9525" cap="flat" cmpd="sng">
            <a:solidFill>
              <a:schemeClr val="lt1"/>
            </a:solidFill>
            <a:prstDash val="solid"/>
            <a:miter lim="800000"/>
            <a:headEnd type="none" w="sm" len="sm"/>
            <a:tailEnd type="none" w="sm" len="sm"/>
          </a:ln>
        </p:spPr>
      </p:cxnSp>
      <p:pic>
        <p:nvPicPr>
          <p:cNvPr id="11" name="Google Shape;46;p18"/>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9940063" y="311037"/>
            <a:ext cx="1677879" cy="972821"/>
          </a:xfrm>
          <a:prstGeom prst="rect">
            <a:avLst/>
          </a:prstGeom>
          <a:noFill/>
          <a:ln>
            <a:noFill/>
          </a:ln>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60" r:id="rId9"/>
    <p:sldLayoutId id="2147483661" r:id="rId10"/>
    <p:sldLayoutId id="2147483662" r:id="rId11"/>
    <p:sldLayoutId id="2147483663" r:id="rId12"/>
    <p:sldLayoutId id="2147483664" r:id="rId13"/>
    <p:sldLayoutId id="2147483665" r:id="rId14"/>
    <p:sldLayoutId id="2147483666" r:id="rId15"/>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tiny.cc/TVF2020"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a:spLocks noGrp="1"/>
          </p:cNvSpPr>
          <p:nvPr>
            <p:ph type="ctrTitle"/>
          </p:nvPr>
        </p:nvSpPr>
        <p:spPr>
          <a:xfrm>
            <a:off x="6343649" y="2173288"/>
            <a:ext cx="5341419" cy="209080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Corbel"/>
              <a:buNone/>
            </a:pPr>
            <a:r>
              <a:rPr lang="en-US" sz="4400"/>
              <a:t>BUILDING CAPACITY</a:t>
            </a:r>
            <a:endParaRPr sz="4400"/>
          </a:p>
        </p:txBody>
      </p:sp>
      <p:sp>
        <p:nvSpPr>
          <p:cNvPr id="247" name="Google Shape;247;p1"/>
          <p:cNvSpPr txBox="1">
            <a:spLocks noGrp="1"/>
          </p:cNvSpPr>
          <p:nvPr>
            <p:ph type="subTitle" idx="1"/>
          </p:nvPr>
        </p:nvSpPr>
        <p:spPr>
          <a:xfrm>
            <a:off x="6343650" y="4279971"/>
            <a:ext cx="5143500" cy="5031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THE NEXT STEPS</a:t>
            </a:r>
            <a:endParaRPr sz="2800"/>
          </a:p>
        </p:txBody>
      </p:sp>
      <p:pic>
        <p:nvPicPr>
          <p:cNvPr id="248" name="Google Shape;248;p1"/>
          <p:cNvPicPr preferRelativeResize="0">
            <a:picLocks noGrp="1"/>
          </p:cNvPicPr>
          <p:nvPr>
            <p:ph type="pic" idx="2"/>
          </p:nvPr>
        </p:nvPicPr>
        <p:blipFill rotWithShape="1">
          <a:blip r:embed="rId3">
            <a:alphaModFix/>
          </a:blip>
          <a:srcRect/>
          <a:stretch/>
        </p:blipFill>
        <p:spPr>
          <a:xfrm>
            <a:off x="710812" y="728545"/>
            <a:ext cx="5305661" cy="5305661"/>
          </a:xfrm>
          <a:prstGeom prst="ellipse">
            <a:avLst/>
          </a:prstGeom>
          <a:solidFill>
            <a:schemeClr val="lt2"/>
          </a:solid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pic>
        <p:nvPicPr>
          <p:cNvPr id="7" name="Video Blooms Taxonomy vs. Webb's Depth of Knowled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18983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g6d517fb3ff_4_30"/>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11</a:t>
            </a:fld>
            <a:endParaRPr/>
          </a:p>
        </p:txBody>
      </p:sp>
      <p:sp>
        <p:nvSpPr>
          <p:cNvPr id="2" name="Text Placeholder 1"/>
          <p:cNvSpPr>
            <a:spLocks noGrp="1"/>
          </p:cNvSpPr>
          <p:nvPr>
            <p:ph type="body" idx="1"/>
          </p:nvPr>
        </p:nvSpPr>
        <p:spPr>
          <a:xfrm>
            <a:off x="515938" y="1459863"/>
            <a:ext cx="5503862" cy="4351338"/>
          </a:xfrm>
        </p:spPr>
        <p:txBody>
          <a:bodyPr/>
          <a:lstStyle/>
          <a:p>
            <a:r>
              <a:rPr lang="en-US" dirty="0" smtClean="0"/>
              <a:t>Read to develop a deeper understanding of DOK categories</a:t>
            </a:r>
          </a:p>
          <a:p>
            <a:pPr marL="114300" indent="0">
              <a:buNone/>
            </a:pPr>
            <a:r>
              <a:rPr lang="en-US" b="1" dirty="0"/>
              <a:t> </a:t>
            </a:r>
            <a:r>
              <a:rPr lang="en-US" b="1" dirty="0" smtClean="0"/>
              <a:t>    </a:t>
            </a:r>
            <a:r>
              <a:rPr lang="en-US" b="1" dirty="0" smtClean="0">
                <a:solidFill>
                  <a:srgbClr val="C00000"/>
                </a:solidFill>
              </a:rPr>
              <a:t>!</a:t>
            </a:r>
            <a:r>
              <a:rPr lang="en-US" dirty="0" smtClean="0">
                <a:solidFill>
                  <a:srgbClr val="C00000"/>
                </a:solidFill>
              </a:rPr>
              <a:t> </a:t>
            </a:r>
            <a:r>
              <a:rPr lang="en-US" dirty="0" smtClean="0"/>
              <a:t>   This is important</a:t>
            </a:r>
            <a:br>
              <a:rPr lang="en-US" dirty="0" smtClean="0"/>
            </a:br>
            <a:r>
              <a:rPr lang="en-US" dirty="0" smtClean="0"/>
              <a:t>     </a:t>
            </a:r>
            <a:r>
              <a:rPr lang="en-US" b="1" dirty="0" smtClean="0">
                <a:solidFill>
                  <a:srgbClr val="C00000"/>
                </a:solidFill>
              </a:rPr>
              <a:t>?</a:t>
            </a:r>
            <a:r>
              <a:rPr lang="en-US" dirty="0" smtClean="0">
                <a:solidFill>
                  <a:srgbClr val="C00000"/>
                </a:solidFill>
              </a:rPr>
              <a:t> </a:t>
            </a:r>
            <a:r>
              <a:rPr lang="en-US" dirty="0" smtClean="0"/>
              <a:t>   I have a question about this</a:t>
            </a:r>
            <a:br>
              <a:rPr lang="en-US" dirty="0" smtClean="0"/>
            </a:br>
            <a:r>
              <a:rPr lang="en-US" dirty="0" smtClean="0"/>
              <a:t>    </a:t>
            </a:r>
            <a:r>
              <a:rPr lang="en-US" b="1" dirty="0" smtClean="0">
                <a:solidFill>
                  <a:srgbClr val="C00000"/>
                </a:solidFill>
                <a:sym typeface="Wingdings" panose="05000000000000000000" pitchFamily="2" charset="2"/>
              </a:rPr>
              <a:t></a:t>
            </a:r>
            <a:r>
              <a:rPr lang="en-US" dirty="0" smtClean="0"/>
              <a:t>   I want to dig deeper into this</a:t>
            </a:r>
          </a:p>
          <a:p>
            <a:r>
              <a:rPr lang="en-US" dirty="0" smtClean="0"/>
              <a:t>Discuss your thoughts and findings with the people at your table </a:t>
            </a:r>
            <a:endParaRPr lang="en-US" dirty="0"/>
          </a:p>
        </p:txBody>
      </p:sp>
      <p:sp>
        <p:nvSpPr>
          <p:cNvPr id="338" name="Google Shape;338;g6d517fb3ff_4_30"/>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smtClean="0"/>
              <a:t>Digging Deeper into Webb</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044" y="1511549"/>
            <a:ext cx="6126112" cy="40846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g6d517fb3ff_4_1"/>
          <p:cNvPicPr preferRelativeResize="0"/>
          <p:nvPr/>
        </p:nvPicPr>
        <p:blipFill>
          <a:blip r:embed="rId3">
            <a:alphaModFix/>
          </a:blip>
          <a:stretch>
            <a:fillRect/>
          </a:stretch>
        </p:blipFill>
        <p:spPr>
          <a:xfrm>
            <a:off x="0" y="0"/>
            <a:ext cx="12192001" cy="6857997"/>
          </a:xfrm>
          <a:prstGeom prst="rect">
            <a:avLst/>
          </a:prstGeom>
          <a:noFill/>
          <a:ln>
            <a:noFill/>
          </a:ln>
        </p:spPr>
      </p:pic>
      <p:sp>
        <p:nvSpPr>
          <p:cNvPr id="346" name="Google Shape;346;g6d517fb3ff_4_1"/>
          <p:cNvSpPr txBox="1">
            <a:spLocks noGrp="1"/>
          </p:cNvSpPr>
          <p:nvPr>
            <p:ph type="title"/>
          </p:nvPr>
        </p:nvSpPr>
        <p:spPr>
          <a:xfrm>
            <a:off x="3603108" y="246625"/>
            <a:ext cx="5611200" cy="21210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dk1"/>
              </a:buClr>
              <a:buSzPts val="3200"/>
              <a:buFont typeface="Corbel"/>
              <a:buNone/>
            </a:pPr>
            <a:r>
              <a:rPr lang="en-US" dirty="0"/>
              <a:t>Calculating Cognitive Depth in a Multiple Choice Question</a:t>
            </a:r>
            <a:endParaRPr dirty="0"/>
          </a:p>
        </p:txBody>
      </p:sp>
      <p:sp>
        <p:nvSpPr>
          <p:cNvPr id="347" name="Google Shape;347;g6d517fb3ff_4_1"/>
          <p:cNvSpPr txBox="1">
            <a:spLocks noGrp="1"/>
          </p:cNvSpPr>
          <p:nvPr>
            <p:ph type="body" idx="4294967295"/>
          </p:nvPr>
        </p:nvSpPr>
        <p:spPr>
          <a:xfrm>
            <a:off x="3762103" y="2367623"/>
            <a:ext cx="5452205" cy="4275615"/>
          </a:xfrm>
          <a:prstGeom prst="rect">
            <a:avLst/>
          </a:prstGeom>
          <a:noFill/>
          <a:ln>
            <a:noFill/>
          </a:ln>
        </p:spPr>
        <p:txBody>
          <a:bodyPr spcFirstLastPara="1" wrap="square" lIns="0" tIns="0" rIns="0" bIns="0" anchor="t" anchorCtr="0">
            <a:noAutofit/>
          </a:bodyPr>
          <a:lstStyle/>
          <a:p>
            <a:pPr marL="342900" indent="-342900">
              <a:buClr>
                <a:schemeClr val="accent2"/>
              </a:buClr>
              <a:buSzPts val="2000"/>
            </a:pPr>
            <a:r>
              <a:rPr lang="en-US" sz="2400" b="1" dirty="0" smtClean="0"/>
              <a:t>Work in groups of three (or so)</a:t>
            </a:r>
          </a:p>
          <a:p>
            <a:pPr marL="342900" indent="-342900">
              <a:buClr>
                <a:schemeClr val="accent2"/>
              </a:buClr>
              <a:buSzPts val="2000"/>
            </a:pPr>
            <a:endParaRPr lang="en-US" sz="1400" b="1" dirty="0"/>
          </a:p>
          <a:p>
            <a:pPr marL="342900" indent="-342900">
              <a:buClr>
                <a:schemeClr val="accent2"/>
              </a:buClr>
              <a:buSzPts val="2000"/>
            </a:pPr>
            <a:r>
              <a:rPr lang="en-US" sz="2400" b="1" dirty="0" smtClean="0"/>
              <a:t>Identify questions as </a:t>
            </a:r>
          </a:p>
          <a:p>
            <a:pPr marL="0" indent="0">
              <a:buClr>
                <a:schemeClr val="accent2"/>
              </a:buClr>
              <a:buSzPts val="2000"/>
              <a:buNone/>
            </a:pPr>
            <a:r>
              <a:rPr lang="en-US" sz="2400" b="1" dirty="0" smtClean="0"/>
              <a:t>        1.  Recall</a:t>
            </a:r>
          </a:p>
          <a:p>
            <a:pPr marL="0" indent="0">
              <a:buClr>
                <a:schemeClr val="accent2"/>
              </a:buClr>
              <a:buSzPts val="2000"/>
              <a:buNone/>
            </a:pPr>
            <a:r>
              <a:rPr lang="en-US" sz="2400" b="1" dirty="0" smtClean="0"/>
              <a:t>        2.  Skills</a:t>
            </a:r>
          </a:p>
          <a:p>
            <a:pPr marL="0" indent="0">
              <a:buClr>
                <a:schemeClr val="accent2"/>
              </a:buClr>
              <a:buSzPts val="2000"/>
              <a:buNone/>
            </a:pPr>
            <a:r>
              <a:rPr lang="en-US" sz="2400" b="1" dirty="0" smtClean="0"/>
              <a:t>        3.  Strategic Thinking</a:t>
            </a:r>
          </a:p>
          <a:p>
            <a:pPr marL="0" indent="0">
              <a:buClr>
                <a:schemeClr val="accent2"/>
              </a:buClr>
              <a:buSzPts val="2000"/>
              <a:buNone/>
            </a:pPr>
            <a:r>
              <a:rPr lang="en-US" sz="2400" b="1" dirty="0"/>
              <a:t> </a:t>
            </a:r>
            <a:r>
              <a:rPr lang="en-US" sz="2400" b="1" dirty="0" smtClean="0"/>
              <a:t>       4.  Extended Thinking</a:t>
            </a:r>
          </a:p>
          <a:p>
            <a:pPr marL="342900" indent="-342900">
              <a:buClr>
                <a:schemeClr val="accent2"/>
              </a:buClr>
              <a:buSzPts val="2000"/>
            </a:pPr>
            <a:endParaRPr lang="en-US" sz="1400" b="1" dirty="0"/>
          </a:p>
          <a:p>
            <a:pPr marL="342900" indent="-342900">
              <a:buClr>
                <a:schemeClr val="accent2"/>
              </a:buClr>
              <a:buSzPts val="2000"/>
            </a:pPr>
            <a:r>
              <a:rPr lang="en-US" sz="2400" b="1" dirty="0" smtClean="0"/>
              <a:t>When done, compare and discuss with a neighboring group</a:t>
            </a:r>
            <a:endParaRPr sz="2400" b="1" dirty="0"/>
          </a:p>
        </p:txBody>
      </p:sp>
      <p:sp>
        <p:nvSpPr>
          <p:cNvPr id="348" name="Google Shape;348;g6d517fb3ff_4_1"/>
          <p:cNvSpPr txBox="1">
            <a:spLocks noGrp="1"/>
          </p:cNvSpPr>
          <p:nvPr>
            <p:ph type="sldNum" idx="12"/>
          </p:nvPr>
        </p:nvSpPr>
        <p:spPr>
          <a:xfrm>
            <a:off x="11363696" y="6455739"/>
            <a:ext cx="294600" cy="187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g6d517fb3ff_4_3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4" name="Text Placeholder 3"/>
          <p:cNvSpPr>
            <a:spLocks noGrp="1"/>
          </p:cNvSpPr>
          <p:nvPr>
            <p:ph type="body" idx="1"/>
          </p:nvPr>
        </p:nvSpPr>
        <p:spPr>
          <a:xfrm>
            <a:off x="515938" y="1825625"/>
            <a:ext cx="5584416" cy="4351338"/>
          </a:xfrm>
        </p:spPr>
        <p:txBody>
          <a:bodyPr/>
          <a:lstStyle/>
          <a:p>
            <a:r>
              <a:rPr lang="en-US" dirty="0" smtClean="0"/>
              <a:t>Should connect to potential student answers</a:t>
            </a:r>
          </a:p>
          <a:p>
            <a:r>
              <a:rPr lang="en-US" dirty="0" smtClean="0"/>
              <a:t>Help us determine student misconceptions and </a:t>
            </a:r>
            <a:r>
              <a:rPr lang="en-US" dirty="0"/>
              <a:t>procedural errors.</a:t>
            </a:r>
          </a:p>
        </p:txBody>
      </p:sp>
      <p:sp>
        <p:nvSpPr>
          <p:cNvPr id="354" name="Google Shape;354;g6d517fb3ff_4_38"/>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smtClean="0"/>
              <a:t>Distracters</a:t>
            </a:r>
            <a:endParaRPr dirty="0"/>
          </a:p>
        </p:txBody>
      </p:sp>
      <p:pic>
        <p:nvPicPr>
          <p:cNvPr id="2" name="Picture 1"/>
          <p:cNvPicPr>
            <a:picLocks noChangeAspect="1"/>
          </p:cNvPicPr>
          <p:nvPr/>
        </p:nvPicPr>
        <p:blipFill>
          <a:blip r:embed="rId3"/>
          <a:stretch>
            <a:fillRect/>
          </a:stretch>
        </p:blipFill>
        <p:spPr>
          <a:xfrm>
            <a:off x="7097857" y="570370"/>
            <a:ext cx="4265839" cy="5561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g6d517fb3ff_4_4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14</a:t>
            </a:fld>
            <a:endParaRPr/>
          </a:p>
        </p:txBody>
      </p:sp>
      <p:sp>
        <p:nvSpPr>
          <p:cNvPr id="6" name="Google Shape;354;g6d517fb3ff_4_38"/>
          <p:cNvSpPr txBox="1">
            <a:spLocks/>
          </p:cNvSpPr>
          <p:nvPr/>
        </p:nvSpPr>
        <p:spPr>
          <a:xfrm rot="20385559">
            <a:off x="450625" y="2963380"/>
            <a:ext cx="6106931" cy="92033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4000"/>
              <a:buFont typeface="Corbel"/>
              <a:buNone/>
              <a:defRPr sz="4000" b="1"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6000" dirty="0" smtClean="0"/>
              <a:t>Other Considerations...</a:t>
            </a:r>
            <a:endParaRPr lang="en-US" sz="6000" dirty="0"/>
          </a:p>
        </p:txBody>
      </p:sp>
      <p:pic>
        <p:nvPicPr>
          <p:cNvPr id="4" name="Picture 3"/>
          <p:cNvPicPr>
            <a:picLocks noChangeAspect="1"/>
          </p:cNvPicPr>
          <p:nvPr/>
        </p:nvPicPr>
        <p:blipFill>
          <a:blip r:embed="rId3"/>
          <a:stretch>
            <a:fillRect/>
          </a:stretch>
        </p:blipFill>
        <p:spPr>
          <a:xfrm>
            <a:off x="6430464" y="403375"/>
            <a:ext cx="4640864" cy="60403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87"/>
            <a:ext cx="12192000" cy="8128000"/>
          </a:xfrm>
          <a:prstGeom prst="rect">
            <a:avLst/>
          </a:prstGeom>
        </p:spPr>
      </p:pic>
      <p:sp>
        <p:nvSpPr>
          <p:cNvPr id="368" name="Google Shape;368;g6d517fb3ff_4_50"/>
          <p:cNvSpPr txBox="1">
            <a:spLocks noGrp="1"/>
          </p:cNvSpPr>
          <p:nvPr>
            <p:ph type="title"/>
          </p:nvPr>
        </p:nvSpPr>
        <p:spPr>
          <a:xfrm>
            <a:off x="515950" y="1175656"/>
            <a:ext cx="4147490" cy="4771889"/>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Gallery Walk </a:t>
            </a:r>
            <a:r>
              <a:rPr lang="en-US" dirty="0" smtClean="0"/>
              <a:t/>
            </a:r>
            <a:br>
              <a:rPr lang="en-US" dirty="0" smtClean="0"/>
            </a:br>
            <a:r>
              <a:rPr lang="en-US" dirty="0" smtClean="0"/>
              <a:t>-- </a:t>
            </a:r>
            <a:r>
              <a:rPr lang="en-US" dirty="0"/>
              <a:t>one of each</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69" name="Google Shape;369;g6d517fb3ff_4_50"/>
          <p:cNvSpPr txBox="1">
            <a:spLocks noGrp="1"/>
          </p:cNvSpPr>
          <p:nvPr>
            <p:ph type="sldNum" idx="12"/>
          </p:nvPr>
        </p:nvSpPr>
        <p:spPr>
          <a:xfrm>
            <a:off x="11363696" y="6455739"/>
            <a:ext cx="294600" cy="187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15</a:t>
            </a:fld>
            <a:endParaRPr/>
          </a:p>
        </p:txBody>
      </p:sp>
      <p:sp>
        <p:nvSpPr>
          <p:cNvPr id="3" name="Rectangle 2"/>
          <p:cNvSpPr/>
          <p:nvPr/>
        </p:nvSpPr>
        <p:spPr>
          <a:xfrm>
            <a:off x="4663439" y="1968828"/>
            <a:ext cx="1436915" cy="923330"/>
          </a:xfrm>
          <a:prstGeom prst="rect">
            <a:avLst/>
          </a:prstGeom>
        </p:spPr>
        <p:txBody>
          <a:bodyPr wrap="square">
            <a:spAutoFit/>
          </a:bodyPr>
          <a:lstStyle/>
          <a:p>
            <a:r>
              <a:rPr lang="en-US" sz="1800" dirty="0"/>
              <a:t>Something </a:t>
            </a:r>
            <a:r>
              <a:rPr lang="en-US" sz="1800" dirty="0" smtClean="0"/>
              <a:t/>
            </a:r>
            <a:br>
              <a:rPr lang="en-US" sz="1800" dirty="0" smtClean="0"/>
            </a:br>
            <a:r>
              <a:rPr lang="en-US" sz="1800" dirty="0" smtClean="0"/>
              <a:t>I </a:t>
            </a:r>
            <a:r>
              <a:rPr lang="en-US" sz="1800" dirty="0"/>
              <a:t>learned </a:t>
            </a:r>
            <a:r>
              <a:rPr lang="en-US" sz="1800" dirty="0" smtClean="0"/>
              <a:t/>
            </a:r>
            <a:br>
              <a:rPr lang="en-US" sz="1800" dirty="0" smtClean="0"/>
            </a:br>
            <a:r>
              <a:rPr lang="en-US" sz="1800" dirty="0" smtClean="0"/>
              <a:t>today</a:t>
            </a:r>
            <a:r>
              <a:rPr lang="en-US" sz="1800" dirty="0"/>
              <a:t>.</a:t>
            </a:r>
          </a:p>
        </p:txBody>
      </p:sp>
      <p:sp>
        <p:nvSpPr>
          <p:cNvPr id="4" name="Rectangle 3"/>
          <p:cNvSpPr/>
          <p:nvPr/>
        </p:nvSpPr>
        <p:spPr>
          <a:xfrm>
            <a:off x="6426927" y="1959431"/>
            <a:ext cx="1789610" cy="1015663"/>
          </a:xfrm>
          <a:prstGeom prst="rect">
            <a:avLst/>
          </a:prstGeom>
        </p:spPr>
        <p:txBody>
          <a:bodyPr wrap="square">
            <a:spAutoFit/>
          </a:bodyPr>
          <a:lstStyle/>
          <a:p>
            <a:r>
              <a:rPr lang="en-US" sz="2000" dirty="0"/>
              <a:t>Something I enjoyed about the day.</a:t>
            </a:r>
          </a:p>
        </p:txBody>
      </p:sp>
      <p:sp>
        <p:nvSpPr>
          <p:cNvPr id="5" name="Rectangle 4"/>
          <p:cNvSpPr/>
          <p:nvPr/>
        </p:nvSpPr>
        <p:spPr>
          <a:xfrm>
            <a:off x="9248504" y="1397728"/>
            <a:ext cx="1946366" cy="1938992"/>
          </a:xfrm>
          <a:prstGeom prst="rect">
            <a:avLst/>
          </a:prstGeom>
        </p:spPr>
        <p:txBody>
          <a:bodyPr wrap="square">
            <a:spAutoFit/>
          </a:bodyPr>
          <a:lstStyle/>
          <a:p>
            <a:r>
              <a:rPr lang="en-US" sz="2400" dirty="0"/>
              <a:t>Something I want to share with my colleagues.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1" descr="cityscape"/>
          <p:cNvPicPr preferRelativeResize="0">
            <a:picLocks noGrp="1"/>
          </p:cNvPicPr>
          <p:nvPr>
            <p:ph type="pic" idx="2"/>
          </p:nvPr>
        </p:nvPicPr>
        <p:blipFill rotWithShape="1">
          <a:blip r:embed="rId3">
            <a:alphaModFix/>
          </a:blip>
          <a:srcRect/>
          <a:stretch/>
        </p:blipFill>
        <p:spPr>
          <a:xfrm>
            <a:off x="710812" y="728545"/>
            <a:ext cx="5305661" cy="5305661"/>
          </a:xfrm>
          <a:prstGeom prst="ellipse">
            <a:avLst/>
          </a:prstGeom>
          <a:solidFill>
            <a:schemeClr val="lt2"/>
          </a:solidFill>
          <a:ln>
            <a:noFill/>
          </a:ln>
        </p:spPr>
      </p:pic>
      <p:sp>
        <p:nvSpPr>
          <p:cNvPr id="426" name="Google Shape;426;p11"/>
          <p:cNvSpPr txBox="1">
            <a:spLocks noGrp="1"/>
          </p:cNvSpPr>
          <p:nvPr>
            <p:ph type="title"/>
          </p:nvPr>
        </p:nvSpPr>
        <p:spPr>
          <a:xfrm>
            <a:off x="6469778" y="3429000"/>
            <a:ext cx="5011410" cy="6514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6000"/>
              <a:buFont typeface="Corbel"/>
              <a:buNone/>
            </a:pPr>
            <a:r>
              <a:rPr lang="en-US"/>
              <a:t>THANK YOU</a:t>
            </a:r>
            <a:endParaRPr/>
          </a:p>
        </p:txBody>
      </p:sp>
      <p:sp>
        <p:nvSpPr>
          <p:cNvPr id="427" name="Google Shape;427;p11"/>
          <p:cNvSpPr txBox="1">
            <a:spLocks noGrp="1"/>
          </p:cNvSpPr>
          <p:nvPr>
            <p:ph type="subTitle" idx="1"/>
          </p:nvPr>
        </p:nvSpPr>
        <p:spPr>
          <a:xfrm>
            <a:off x="7002130" y="4484691"/>
            <a:ext cx="4540440" cy="5031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dirty="0" smtClean="0"/>
              <a:t>SCD@MOBOCES.ORG</a:t>
            </a:r>
            <a:endParaRPr dirty="0"/>
          </a:p>
        </p:txBody>
      </p:sp>
      <p:sp>
        <p:nvSpPr>
          <p:cNvPr id="428" name="Google Shape;428;p11"/>
          <p:cNvSpPr txBox="1">
            <a:spLocks noGrp="1"/>
          </p:cNvSpPr>
          <p:nvPr>
            <p:ph type="body" idx="3"/>
          </p:nvPr>
        </p:nvSpPr>
        <p:spPr>
          <a:xfrm>
            <a:off x="7002320" y="5012635"/>
            <a:ext cx="4533900" cy="5032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u="sng" dirty="0" smtClean="0">
                <a:solidFill>
                  <a:schemeClr val="hlink"/>
                </a:solidFill>
              </a:rPr>
              <a:t>WWW.MOBOCES.ORG/BUILDINGCAPACITY</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
          <p:cNvSpPr txBox="1">
            <a:spLocks noGrp="1"/>
          </p:cNvSpPr>
          <p:nvPr>
            <p:ph type="title"/>
          </p:nvPr>
        </p:nvSpPr>
        <p:spPr>
          <a:xfrm>
            <a:off x="515938" y="499595"/>
            <a:ext cx="4937211" cy="1325563"/>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200"/>
              <a:buFont typeface="Corbel"/>
              <a:buNone/>
            </a:pPr>
            <a:r>
              <a:rPr lang="en-US"/>
              <a:t/>
            </a:r>
            <a:br>
              <a:rPr lang="en-US"/>
            </a:br>
            <a:r>
              <a:rPr lang="en-US"/>
              <a:t/>
            </a:r>
            <a:br>
              <a:rPr lang="en-US"/>
            </a:br>
            <a:r>
              <a:rPr lang="en-US"/>
              <a:t>REFRESHER</a:t>
            </a:r>
            <a:br>
              <a:rPr lang="en-US"/>
            </a:br>
            <a:r>
              <a:rPr lang="en-US" sz="2400"/>
              <a:t>WHERE WE HAVE BEEN?</a:t>
            </a:r>
            <a:r>
              <a:rPr lang="en-US"/>
              <a:t/>
            </a:r>
            <a:br>
              <a:rPr lang="en-US"/>
            </a:br>
            <a:endParaRPr/>
          </a:p>
        </p:txBody>
      </p:sp>
      <p:sp>
        <p:nvSpPr>
          <p:cNvPr id="255" name="Google Shape;255;p2"/>
          <p:cNvSpPr txBox="1">
            <a:spLocks noGrp="1"/>
          </p:cNvSpPr>
          <p:nvPr>
            <p:ph type="body" idx="1"/>
          </p:nvPr>
        </p:nvSpPr>
        <p:spPr>
          <a:xfrm>
            <a:off x="1368697" y="2204185"/>
            <a:ext cx="3991476" cy="3972778"/>
          </a:xfrm>
          <a:prstGeom prst="rect">
            <a:avLst/>
          </a:prstGeom>
          <a:noFill/>
          <a:ln>
            <a:noFill/>
          </a:ln>
        </p:spPr>
        <p:txBody>
          <a:bodyPr spcFirstLastPara="1" wrap="square" lIns="0" tIns="0" rIns="0" bIns="0" anchor="t" anchorCtr="0">
            <a:noAutofit/>
          </a:bodyPr>
          <a:lstStyle/>
          <a:p>
            <a:pPr marL="0" lvl="0" indent="0" defTabSz="457200">
              <a:spcBef>
                <a:spcPts val="0"/>
              </a:spcBef>
              <a:buClr>
                <a:srgbClr val="B73C26"/>
              </a:buClr>
              <a:buSzPts val="2000"/>
              <a:buNone/>
            </a:pPr>
            <a:r>
              <a:rPr lang="en-US" b="1" u="sng" kern="1200" dirty="0">
                <a:solidFill>
                  <a:srgbClr val="B73C26"/>
                </a:solidFill>
                <a:latin typeface="Century Gothic" panose="020B0502020202020204"/>
                <a:ea typeface="+mn-ea"/>
                <a:cs typeface="+mn-cs"/>
              </a:rPr>
              <a:t>Prioritizing Standards</a:t>
            </a:r>
            <a:r>
              <a:rPr lang="en-US" b="1" kern="1200" dirty="0">
                <a:solidFill>
                  <a:srgbClr val="B73C26"/>
                </a:solidFill>
                <a:latin typeface="Century Gothic" panose="020B0502020202020204"/>
                <a:ea typeface="+mn-ea"/>
                <a:cs typeface="+mn-cs"/>
              </a:rPr>
              <a:t> – </a:t>
            </a:r>
            <a:br>
              <a:rPr lang="en-US" b="1" kern="1200" dirty="0">
                <a:solidFill>
                  <a:srgbClr val="B73C26"/>
                </a:solidFill>
                <a:latin typeface="Century Gothic" panose="020B0502020202020204"/>
                <a:ea typeface="+mn-ea"/>
                <a:cs typeface="+mn-cs"/>
              </a:rPr>
            </a:br>
            <a:r>
              <a:rPr lang="en-US" kern="1200" dirty="0">
                <a:solidFill>
                  <a:prstClr val="black">
                    <a:lumMod val="75000"/>
                    <a:lumOff val="25000"/>
                  </a:prstClr>
                </a:solidFill>
                <a:latin typeface="Century Gothic" panose="020B0502020202020204"/>
                <a:ea typeface="+mn-ea"/>
                <a:cs typeface="+mn-cs"/>
              </a:rPr>
              <a:t>Where will we be first placing our focus?</a:t>
            </a:r>
          </a:p>
          <a:p>
            <a:pPr marL="0" lvl="0" indent="0" defTabSz="457200">
              <a:buClr>
                <a:prstClr val="black"/>
              </a:buClr>
              <a:buSzPts val="2000"/>
              <a:buNone/>
            </a:pPr>
            <a:endParaRPr lang="en-US" kern="1200" dirty="0">
              <a:solidFill>
                <a:prstClr val="black">
                  <a:lumMod val="75000"/>
                  <a:lumOff val="25000"/>
                </a:prstClr>
              </a:solidFill>
              <a:latin typeface="Century Gothic" panose="020B0502020202020204"/>
              <a:ea typeface="+mn-ea"/>
              <a:cs typeface="+mn-cs"/>
            </a:endParaRPr>
          </a:p>
          <a:p>
            <a:pPr marL="0" lvl="0" indent="0" defTabSz="457200">
              <a:buClr>
                <a:srgbClr val="B73C26"/>
              </a:buClr>
              <a:buSzPts val="2000"/>
              <a:buNone/>
            </a:pPr>
            <a:r>
              <a:rPr lang="en-US" b="1" u="sng" kern="1200" dirty="0">
                <a:solidFill>
                  <a:srgbClr val="B73C26"/>
                </a:solidFill>
                <a:latin typeface="Century Gothic" panose="020B0502020202020204"/>
                <a:ea typeface="+mn-ea"/>
                <a:cs typeface="+mn-cs"/>
              </a:rPr>
              <a:t>Unpacking Standards</a:t>
            </a:r>
            <a:r>
              <a:rPr lang="en-US" b="1" kern="1200" dirty="0">
                <a:solidFill>
                  <a:srgbClr val="B73C26"/>
                </a:solidFill>
                <a:latin typeface="Century Gothic" panose="020B0502020202020204"/>
                <a:ea typeface="+mn-ea"/>
                <a:cs typeface="+mn-cs"/>
              </a:rPr>
              <a:t> –</a:t>
            </a:r>
            <a:r>
              <a:rPr lang="en-US" kern="1200" dirty="0">
                <a:solidFill>
                  <a:srgbClr val="B73C26"/>
                </a:solidFill>
                <a:latin typeface="Century Gothic" panose="020B0502020202020204"/>
                <a:ea typeface="+mn-ea"/>
                <a:cs typeface="+mn-cs"/>
              </a:rPr>
              <a:t> </a:t>
            </a:r>
            <a:br>
              <a:rPr lang="en-US" kern="1200" dirty="0">
                <a:solidFill>
                  <a:srgbClr val="B73C26"/>
                </a:solidFill>
                <a:latin typeface="Century Gothic" panose="020B0502020202020204"/>
                <a:ea typeface="+mn-ea"/>
                <a:cs typeface="+mn-cs"/>
              </a:rPr>
            </a:br>
            <a:r>
              <a:rPr lang="en-US" kern="1200" dirty="0">
                <a:solidFill>
                  <a:prstClr val="black">
                    <a:lumMod val="75000"/>
                    <a:lumOff val="25000"/>
                  </a:prstClr>
                </a:solidFill>
                <a:latin typeface="Century Gothic" panose="020B0502020202020204"/>
                <a:ea typeface="+mn-ea"/>
                <a:cs typeface="+mn-cs"/>
              </a:rPr>
              <a:t>Do we have a </a:t>
            </a:r>
            <a:r>
              <a:rPr lang="en-US" kern="1200" dirty="0" smtClean="0">
                <a:solidFill>
                  <a:prstClr val="black">
                    <a:lumMod val="75000"/>
                    <a:lumOff val="25000"/>
                  </a:prstClr>
                </a:solidFill>
                <a:latin typeface="Century Gothic" panose="020B0502020202020204"/>
                <a:ea typeface="+mn-ea"/>
                <a:cs typeface="+mn-cs"/>
              </a:rPr>
              <a:t>deep </a:t>
            </a:r>
            <a:r>
              <a:rPr lang="en-US" kern="1200" dirty="0">
                <a:solidFill>
                  <a:prstClr val="black">
                    <a:lumMod val="75000"/>
                    <a:lumOff val="25000"/>
                  </a:prstClr>
                </a:solidFill>
                <a:latin typeface="Century Gothic" panose="020B0502020202020204"/>
                <a:ea typeface="+mn-ea"/>
                <a:cs typeface="+mn-cs"/>
              </a:rPr>
              <a:t>understanding of the </a:t>
            </a:r>
            <a:br>
              <a:rPr lang="en-US" kern="1200" dirty="0">
                <a:solidFill>
                  <a:prstClr val="black">
                    <a:lumMod val="75000"/>
                    <a:lumOff val="25000"/>
                  </a:prstClr>
                </a:solidFill>
                <a:latin typeface="Century Gothic" panose="020B0502020202020204"/>
                <a:ea typeface="+mn-ea"/>
                <a:cs typeface="+mn-cs"/>
              </a:rPr>
            </a:br>
            <a:r>
              <a:rPr lang="en-US" kern="1200" dirty="0">
                <a:solidFill>
                  <a:prstClr val="black">
                    <a:lumMod val="75000"/>
                    <a:lumOff val="25000"/>
                  </a:prstClr>
                </a:solidFill>
                <a:latin typeface="Century Gothic" panose="020B0502020202020204"/>
                <a:ea typeface="+mn-ea"/>
                <a:cs typeface="+mn-cs"/>
              </a:rPr>
              <a:t>intent of </a:t>
            </a:r>
            <a:r>
              <a:rPr lang="en-US" kern="1200" dirty="0" smtClean="0">
                <a:solidFill>
                  <a:prstClr val="black">
                    <a:lumMod val="75000"/>
                    <a:lumOff val="25000"/>
                  </a:prstClr>
                </a:solidFill>
                <a:latin typeface="Century Gothic" panose="020B0502020202020204"/>
                <a:ea typeface="+mn-ea"/>
                <a:cs typeface="+mn-cs"/>
              </a:rPr>
              <a:t>each standard?</a:t>
            </a:r>
            <a:endParaRPr lang="en-US" kern="1200" dirty="0">
              <a:solidFill>
                <a:prstClr val="black">
                  <a:lumMod val="75000"/>
                  <a:lumOff val="25000"/>
                </a:prstClr>
              </a:solidFill>
              <a:latin typeface="Century Gothic" panose="020B0502020202020204"/>
              <a:ea typeface="+mn-ea"/>
              <a:cs typeface="+mn-cs"/>
            </a:endParaRPr>
          </a:p>
        </p:txBody>
      </p:sp>
      <p:pic>
        <p:nvPicPr>
          <p:cNvPr id="256" name="Google Shape;256;p2"/>
          <p:cNvPicPr preferRelativeResize="0">
            <a:picLocks noGrp="1"/>
          </p:cNvPicPr>
          <p:nvPr>
            <p:ph type="pic" idx="2"/>
          </p:nvPr>
        </p:nvPicPr>
        <p:blipFill rotWithShape="1">
          <a:blip r:embed="rId3">
            <a:alphaModFix/>
          </a:blip>
          <a:srcRect/>
          <a:stretch/>
        </p:blipFill>
        <p:spPr>
          <a:xfrm>
            <a:off x="6148138" y="-263490"/>
            <a:ext cx="6043862" cy="6043862"/>
          </a:xfrm>
          <a:prstGeom prst="rect">
            <a:avLst/>
          </a:prstGeom>
          <a:solidFill>
            <a:schemeClr val="lt2"/>
          </a:solidFill>
          <a:ln>
            <a:noFill/>
          </a:ln>
        </p:spPr>
      </p:pic>
      <p:sp>
        <p:nvSpPr>
          <p:cNvPr id="257" name="Google Shape;257;p2"/>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2</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
          <p:cNvSpPr txBox="1">
            <a:spLocks noGrp="1"/>
          </p:cNvSpPr>
          <p:nvPr>
            <p:ph type="title"/>
          </p:nvPr>
        </p:nvSpPr>
        <p:spPr>
          <a:xfrm>
            <a:off x="515938" y="499595"/>
            <a:ext cx="4937211" cy="1325563"/>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200"/>
              <a:buFont typeface="Corbel"/>
              <a:buNone/>
            </a:pPr>
            <a:r>
              <a:rPr lang="en-US"/>
              <a:t/>
            </a:r>
            <a:br>
              <a:rPr lang="en-US"/>
            </a:br>
            <a:r>
              <a:rPr lang="en-US"/>
              <a:t>MOVING FORWARD</a:t>
            </a:r>
            <a:br>
              <a:rPr lang="en-US"/>
            </a:br>
            <a:r>
              <a:rPr lang="en-US" sz="2400"/>
              <a:t>WHAT COMES NEXT?</a:t>
            </a:r>
            <a:r>
              <a:rPr lang="en-US"/>
              <a:t/>
            </a:r>
            <a:br>
              <a:rPr lang="en-US"/>
            </a:br>
            <a:endParaRPr/>
          </a:p>
        </p:txBody>
      </p:sp>
      <p:sp>
        <p:nvSpPr>
          <p:cNvPr id="264" name="Google Shape;264;p3"/>
          <p:cNvSpPr txBox="1">
            <a:spLocks noGrp="1"/>
          </p:cNvSpPr>
          <p:nvPr>
            <p:ph type="body" idx="1"/>
          </p:nvPr>
        </p:nvSpPr>
        <p:spPr>
          <a:xfrm>
            <a:off x="538960" y="2081463"/>
            <a:ext cx="4219308" cy="409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2"/>
              </a:buClr>
              <a:buSzPts val="2000"/>
              <a:buNone/>
            </a:pPr>
            <a:r>
              <a:rPr lang="en-US" b="1" u="sng" dirty="0">
                <a:solidFill>
                  <a:schemeClr val="accent2"/>
                </a:solidFill>
              </a:rPr>
              <a:t>Assessment Adjustments</a:t>
            </a:r>
            <a:r>
              <a:rPr lang="en-US" b="1" dirty="0">
                <a:solidFill>
                  <a:schemeClr val="accent2"/>
                </a:solidFill>
              </a:rPr>
              <a:t> – </a:t>
            </a:r>
            <a:r>
              <a:rPr lang="en-US" dirty="0"/>
              <a:t>Modify both formative and summative assessments </a:t>
            </a:r>
            <a:r>
              <a:rPr lang="en-US" dirty="0" smtClean="0"/>
              <a:t>to</a:t>
            </a:r>
            <a:br>
              <a:rPr lang="en-US" dirty="0" smtClean="0"/>
            </a:br>
            <a:r>
              <a:rPr lang="en-US" dirty="0" smtClean="0"/>
              <a:t> </a:t>
            </a:r>
            <a:r>
              <a:rPr lang="en-US" dirty="0"/>
              <a:t>meet the standards.  Ensure assessments are appropriately designed.</a:t>
            </a:r>
            <a:endParaRPr sz="2800" dirty="0"/>
          </a:p>
          <a:p>
            <a:pPr marL="0" lvl="0" indent="0" algn="l" rtl="0">
              <a:lnSpc>
                <a:spcPct val="90000"/>
              </a:lnSpc>
              <a:spcBef>
                <a:spcPts val="1000"/>
              </a:spcBef>
              <a:spcAft>
                <a:spcPts val="0"/>
              </a:spcAft>
              <a:buClr>
                <a:schemeClr val="dk1"/>
              </a:buClr>
              <a:buSzPts val="2000"/>
              <a:buNone/>
            </a:pPr>
            <a:endParaRPr dirty="0"/>
          </a:p>
          <a:p>
            <a:pPr marL="0" lvl="0" indent="0" algn="l" rtl="0">
              <a:lnSpc>
                <a:spcPct val="90000"/>
              </a:lnSpc>
              <a:spcBef>
                <a:spcPts val="1000"/>
              </a:spcBef>
              <a:spcAft>
                <a:spcPts val="0"/>
              </a:spcAft>
              <a:buClr>
                <a:schemeClr val="accent2"/>
              </a:buClr>
              <a:buSzPts val="2000"/>
              <a:buNone/>
            </a:pPr>
            <a:r>
              <a:rPr lang="en-US" b="1" u="sng" dirty="0">
                <a:solidFill>
                  <a:schemeClr val="accent2"/>
                </a:solidFill>
              </a:rPr>
              <a:t>Instructional Shifts</a:t>
            </a:r>
            <a:r>
              <a:rPr lang="en-US" b="1" dirty="0">
                <a:solidFill>
                  <a:schemeClr val="accent2"/>
                </a:solidFill>
              </a:rPr>
              <a:t> – </a:t>
            </a:r>
            <a:r>
              <a:rPr lang="en-US" dirty="0"/>
              <a:t>Alter instruction as necessary to better meet the standards and practices.</a:t>
            </a:r>
            <a:endParaRPr dirty="0"/>
          </a:p>
        </p:txBody>
      </p:sp>
      <p:pic>
        <p:nvPicPr>
          <p:cNvPr id="265" name="Google Shape;265;p3"/>
          <p:cNvPicPr preferRelativeResize="0">
            <a:picLocks noGrp="1"/>
          </p:cNvPicPr>
          <p:nvPr>
            <p:ph type="pic" idx="2"/>
          </p:nvPr>
        </p:nvPicPr>
        <p:blipFill rotWithShape="1">
          <a:blip r:embed="rId3">
            <a:alphaModFix/>
          </a:blip>
          <a:srcRect/>
          <a:stretch/>
        </p:blipFill>
        <p:spPr>
          <a:xfrm>
            <a:off x="5455212" y="988536"/>
            <a:ext cx="4884848" cy="4884848"/>
          </a:xfrm>
          <a:prstGeom prst="ellipse">
            <a:avLst/>
          </a:prstGeom>
          <a:solidFill>
            <a:srgbClr val="D8D8D8"/>
          </a:solidFill>
          <a:ln>
            <a:noFill/>
          </a:ln>
        </p:spPr>
      </p:pic>
      <p:sp>
        <p:nvSpPr>
          <p:cNvPr id="266" name="Google Shape;266;p3"/>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3</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
          <p:cNvSpPr txBox="1">
            <a:spLocks noGrp="1"/>
          </p:cNvSpPr>
          <p:nvPr>
            <p:ph type="title"/>
          </p:nvPr>
        </p:nvSpPr>
        <p:spPr>
          <a:xfrm>
            <a:off x="831850" y="182563"/>
            <a:ext cx="10515600" cy="94018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Corbel"/>
              <a:buNone/>
            </a:pPr>
            <a:r>
              <a:rPr lang="en-US"/>
              <a:t>ASSESSMENT</a:t>
            </a:r>
            <a:endParaRPr/>
          </a:p>
        </p:txBody>
      </p:sp>
      <p:sp>
        <p:nvSpPr>
          <p:cNvPr id="273" name="Google Shape;273;p4"/>
          <p:cNvSpPr txBox="1">
            <a:spLocks noGrp="1"/>
          </p:cNvSpPr>
          <p:nvPr>
            <p:ph type="body" idx="1"/>
          </p:nvPr>
        </p:nvSpPr>
        <p:spPr>
          <a:xfrm>
            <a:off x="2139388" y="1154832"/>
            <a:ext cx="7900525" cy="764460"/>
          </a:xfrm>
          <a:prstGeom prst="rect">
            <a:avLst/>
          </a:prstGeom>
          <a:noFill/>
          <a:ln>
            <a:noFill/>
          </a:ln>
        </p:spPr>
        <p:txBody>
          <a:bodyPr spcFirstLastPara="1" wrap="square" lIns="91425" tIns="45700" rIns="91425" bIns="45700" anchor="t" anchorCtr="0">
            <a:noAutofit/>
          </a:bodyPr>
          <a:lstStyle/>
          <a:p>
            <a:pPr marL="0" lvl="0" indent="0">
              <a:spcBef>
                <a:spcPts val="0"/>
              </a:spcBef>
              <a:buSzPts val="2800"/>
            </a:pPr>
            <a:r>
              <a:rPr lang="en-US" sz="2800" dirty="0"/>
              <a:t>Understanding and Development</a:t>
            </a:r>
          </a:p>
          <a:p>
            <a:pPr marL="0" lvl="0" indent="0">
              <a:spcBef>
                <a:spcPts val="0"/>
              </a:spcBef>
              <a:buSzPts val="2800"/>
            </a:pPr>
            <a:r>
              <a:rPr lang="en-US" sz="2800" dirty="0"/>
              <a:t>o</a:t>
            </a:r>
            <a:r>
              <a:rPr lang="en-US" sz="2800" smtClean="0"/>
              <a:t>f </a:t>
            </a:r>
            <a:r>
              <a:rPr lang="en-US" sz="2800" dirty="0"/>
              <a:t>Formative Assessments</a:t>
            </a:r>
          </a:p>
        </p:txBody>
      </p:sp>
      <p:pic>
        <p:nvPicPr>
          <p:cNvPr id="274" name="Google Shape;274;p4"/>
          <p:cNvPicPr preferRelativeResize="0">
            <a:picLocks noGrp="1"/>
          </p:cNvPicPr>
          <p:nvPr>
            <p:ph type="pic" idx="2"/>
          </p:nvPr>
        </p:nvPicPr>
        <p:blipFill rotWithShape="1">
          <a:blip r:embed="rId3">
            <a:alphaModFix/>
          </a:blip>
          <a:srcRect/>
          <a:stretch/>
        </p:blipFill>
        <p:spPr>
          <a:xfrm>
            <a:off x="2993041" y="2274493"/>
            <a:ext cx="6206400" cy="4579390"/>
          </a:xfrm>
          <a:prstGeom prst="rect">
            <a:avLst/>
          </a:prstGeom>
          <a:solidFill>
            <a:schemeClr val="lt2"/>
          </a:solidFill>
          <a:ln>
            <a:noFill/>
          </a:ln>
        </p:spPr>
      </p:pic>
      <p:sp>
        <p:nvSpPr>
          <p:cNvPr id="275" name="Google Shape;275;p4"/>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4</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
          <p:cNvSpPr txBox="1">
            <a:spLocks noGrp="1"/>
          </p:cNvSpPr>
          <p:nvPr>
            <p:ph type="title"/>
          </p:nvPr>
        </p:nvSpPr>
        <p:spPr>
          <a:xfrm>
            <a:off x="515938" y="366941"/>
            <a:ext cx="11150600" cy="92033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Corbel"/>
              <a:buNone/>
            </a:pPr>
            <a:r>
              <a:rPr lang="en-US" dirty="0"/>
              <a:t>WHAT ARE </a:t>
            </a:r>
            <a:r>
              <a:rPr lang="en-US" u="sng" dirty="0">
                <a:solidFill>
                  <a:schemeClr val="accent2"/>
                </a:solidFill>
              </a:rPr>
              <a:t>THREE WORDS</a:t>
            </a:r>
            <a:r>
              <a:rPr lang="en-US" dirty="0"/>
              <a:t> THAT COME TO MIND WHEN YOU THINK ABOUT FORMATIVE ASSESSMENT? </a:t>
            </a:r>
            <a:endParaRPr dirty="0"/>
          </a:p>
        </p:txBody>
      </p:sp>
      <p:sp>
        <p:nvSpPr>
          <p:cNvPr id="289" name="Google Shape;289;p5"/>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5</a:t>
            </a:fld>
            <a:endParaRPr/>
          </a:p>
        </p:txBody>
      </p:sp>
      <p:sp>
        <p:nvSpPr>
          <p:cNvPr id="12" name="Google Shape;284;p5"/>
          <p:cNvSpPr txBox="1">
            <a:spLocks/>
          </p:cNvSpPr>
          <p:nvPr/>
        </p:nvSpPr>
        <p:spPr>
          <a:xfrm>
            <a:off x="3814354" y="1746067"/>
            <a:ext cx="4703108" cy="2481986"/>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accent2"/>
              </a:buClr>
              <a:buSzPts val="2700"/>
            </a:pPr>
            <a:r>
              <a:rPr lang="en-US" sz="4000" smtClean="0">
                <a:solidFill>
                  <a:srgbClr val="C00000"/>
                </a:solidFill>
              </a:rPr>
              <a:t>Go to: </a:t>
            </a:r>
          </a:p>
          <a:p>
            <a:pPr marL="0" indent="0">
              <a:spcBef>
                <a:spcPts val="0"/>
              </a:spcBef>
              <a:buClr>
                <a:schemeClr val="accent2"/>
              </a:buClr>
              <a:buSzPts val="2700"/>
            </a:pPr>
            <a:endParaRPr lang="en-US" sz="2000" smtClean="0">
              <a:solidFill>
                <a:srgbClr val="FFC000"/>
              </a:solidFill>
              <a:hlinkClick r:id="rId3"/>
            </a:endParaRPr>
          </a:p>
          <a:p>
            <a:pPr marL="0" indent="0">
              <a:spcBef>
                <a:spcPts val="0"/>
              </a:spcBef>
              <a:buClr>
                <a:schemeClr val="accent2"/>
              </a:buClr>
              <a:buSzPts val="2700"/>
            </a:pPr>
            <a:r>
              <a:rPr lang="en-US" sz="3200" b="1" smtClean="0">
                <a:solidFill>
                  <a:srgbClr val="C00000"/>
                </a:solidFill>
                <a:effectLst>
                  <a:outerShdw blurRad="38100" dist="38100" dir="2700000" algn="tl">
                    <a:srgbClr val="000000">
                      <a:alpha val="43137"/>
                    </a:srgbClr>
                  </a:outerShdw>
                </a:effectLst>
                <a:hlinkClick r:id="rId3"/>
              </a:rPr>
              <a:t>http://tiny.cc/TVF2020</a:t>
            </a:r>
            <a:r>
              <a:rPr lang="en-US" sz="3200" b="1" smtClean="0">
                <a:solidFill>
                  <a:srgbClr val="C00000"/>
                </a:solidFill>
                <a:effectLst>
                  <a:outerShdw blurRad="38100" dist="38100" dir="2700000" algn="tl">
                    <a:srgbClr val="000000">
                      <a:alpha val="43137"/>
                    </a:srgbClr>
                  </a:outerShdw>
                </a:effectLst>
              </a:rPr>
              <a:t> </a:t>
            </a:r>
          </a:p>
          <a:p>
            <a:pPr marL="0" indent="0">
              <a:spcBef>
                <a:spcPts val="0"/>
              </a:spcBef>
              <a:buClr>
                <a:schemeClr val="accent2"/>
              </a:buClr>
              <a:buSzPts val="2700"/>
            </a:pPr>
            <a:endParaRPr lang="en-US" sz="2000" smtClean="0">
              <a:solidFill>
                <a:srgbClr val="FFC000"/>
              </a:solidFill>
            </a:endParaRPr>
          </a:p>
          <a:p>
            <a:pPr marL="0" indent="0">
              <a:spcBef>
                <a:spcPts val="0"/>
              </a:spcBef>
              <a:buClr>
                <a:schemeClr val="accent2"/>
              </a:buClr>
              <a:buSzPts val="2700"/>
            </a:pPr>
            <a:r>
              <a:rPr lang="en-US" sz="4000" smtClean="0">
                <a:solidFill>
                  <a:srgbClr val="C00000"/>
                </a:solidFill>
              </a:rPr>
              <a:t>OR</a:t>
            </a:r>
            <a:endParaRPr lang="en-US" sz="4000" dirty="0">
              <a:solidFill>
                <a:srgbClr val="C0000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366" y="4100193"/>
            <a:ext cx="1905000" cy="1905000"/>
          </a:xfrm>
          <a:prstGeom prst="rect">
            <a:avLst/>
          </a:prstGeom>
        </p:spPr>
      </p:pic>
      <p:sp>
        <p:nvSpPr>
          <p:cNvPr id="19" name="Google Shape;283;p5"/>
          <p:cNvSpPr txBox="1">
            <a:spLocks noGrp="1"/>
          </p:cNvSpPr>
          <p:nvPr>
            <p:ph type="body" idx="5"/>
          </p:nvPr>
        </p:nvSpPr>
        <p:spPr>
          <a:xfrm>
            <a:off x="187691" y="2711636"/>
            <a:ext cx="3445566" cy="49538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dk1"/>
              </a:buClr>
              <a:buSzPts val="1800"/>
              <a:buNone/>
            </a:pPr>
            <a:r>
              <a:rPr lang="en-US" dirty="0" smtClean="0"/>
              <a:t>WORDS</a:t>
            </a:r>
            <a:endParaRPr dirty="0"/>
          </a:p>
        </p:txBody>
      </p:sp>
      <p:sp>
        <p:nvSpPr>
          <p:cNvPr id="20" name="Text Placeholder 2"/>
          <p:cNvSpPr>
            <a:spLocks noGrp="1"/>
          </p:cNvSpPr>
          <p:nvPr>
            <p:ph type="body" idx="6"/>
          </p:nvPr>
        </p:nvSpPr>
        <p:spPr>
          <a:xfrm>
            <a:off x="8511176" y="2641139"/>
            <a:ext cx="3445566" cy="495389"/>
          </a:xfrm>
        </p:spPr>
        <p:txBody>
          <a:bodyPr/>
          <a:lstStyle/>
          <a:p>
            <a:r>
              <a:rPr lang="en-US" dirty="0" smtClean="0"/>
              <a:t>MINUTES</a:t>
            </a:r>
            <a:endParaRPr lang="en-US" dirty="0"/>
          </a:p>
        </p:txBody>
      </p:sp>
      <p:sp>
        <p:nvSpPr>
          <p:cNvPr id="21" name="TextBox 20"/>
          <p:cNvSpPr txBox="1"/>
          <p:nvPr/>
        </p:nvSpPr>
        <p:spPr>
          <a:xfrm>
            <a:off x="1662056" y="1763485"/>
            <a:ext cx="796834" cy="1015663"/>
          </a:xfrm>
          <a:prstGeom prst="rect">
            <a:avLst/>
          </a:prstGeom>
          <a:noFill/>
        </p:spPr>
        <p:txBody>
          <a:bodyPr wrap="square" rtlCol="0">
            <a:spAutoFit/>
          </a:bodyPr>
          <a:lstStyle/>
          <a:p>
            <a:r>
              <a:rPr lang="en-US" sz="6000" b="1" dirty="0" smtClean="0">
                <a:solidFill>
                  <a:srgbClr val="FFC258"/>
                </a:solidFill>
                <a:effectLst>
                  <a:outerShdw blurRad="38100" dist="38100" dir="2700000" algn="tl">
                    <a:srgbClr val="000000">
                      <a:alpha val="43137"/>
                    </a:srgbClr>
                  </a:outerShdw>
                </a:effectLst>
                <a:latin typeface="Bernard MT Condensed" panose="02050806060905020404" pitchFamily="18" charset="0"/>
              </a:rPr>
              <a:t>3</a:t>
            </a:r>
            <a:endParaRPr lang="en-US" sz="6000" b="1" dirty="0">
              <a:solidFill>
                <a:srgbClr val="FFC258"/>
              </a:solidFill>
              <a:effectLst>
                <a:outerShdw blurRad="38100" dist="38100" dir="2700000" algn="tl">
                  <a:srgbClr val="000000">
                    <a:alpha val="43137"/>
                  </a:srgbClr>
                </a:outerShdw>
              </a:effectLst>
              <a:latin typeface="Bernard MT Condensed" panose="02050806060905020404" pitchFamily="18" charset="0"/>
            </a:endParaRPr>
          </a:p>
        </p:txBody>
      </p:sp>
      <p:sp>
        <p:nvSpPr>
          <p:cNvPr id="22" name="TextBox 21"/>
          <p:cNvSpPr txBox="1"/>
          <p:nvPr/>
        </p:nvSpPr>
        <p:spPr>
          <a:xfrm>
            <a:off x="9969408" y="1746066"/>
            <a:ext cx="796834" cy="1015663"/>
          </a:xfrm>
          <a:prstGeom prst="rect">
            <a:avLst/>
          </a:prstGeom>
          <a:noFill/>
        </p:spPr>
        <p:txBody>
          <a:bodyPr wrap="square" rtlCol="0">
            <a:spAutoFit/>
          </a:bodyPr>
          <a:lstStyle/>
          <a:p>
            <a:r>
              <a:rPr lang="en-US" sz="6000" b="1" dirty="0">
                <a:solidFill>
                  <a:srgbClr val="13C0C7"/>
                </a:solidFill>
                <a:effectLst>
                  <a:outerShdw blurRad="38100" dist="38100" dir="2700000" algn="tl">
                    <a:srgbClr val="000000">
                      <a:alpha val="43137"/>
                    </a:srgbClr>
                  </a:outerShdw>
                </a:effectLst>
                <a:latin typeface="Bernard MT Condensed" panose="02050806060905020404" pitchFamily="18" charset="0"/>
              </a:rPr>
              <a:t>2</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567" y="2959330"/>
            <a:ext cx="2036433" cy="305892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3484" y="3062997"/>
            <a:ext cx="2036433" cy="292997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6d517fb3ff_2_0"/>
          <p:cNvSpPr txBox="1">
            <a:spLocks noGrp="1"/>
          </p:cNvSpPr>
          <p:nvPr>
            <p:ph type="title"/>
          </p:nvPr>
        </p:nvSpPr>
        <p:spPr>
          <a:xfrm>
            <a:off x="594325" y="225281"/>
            <a:ext cx="4937100" cy="623805"/>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200"/>
              <a:buFont typeface="Corbel"/>
              <a:buNone/>
            </a:pPr>
            <a:r>
              <a:rPr lang="en-US" dirty="0"/>
              <a:t/>
            </a:r>
            <a:br>
              <a:rPr lang="en-US" dirty="0"/>
            </a:br>
            <a:r>
              <a:rPr lang="en-US" dirty="0" smtClean="0"/>
              <a:t>Why Assess?</a:t>
            </a:r>
            <a:r>
              <a:rPr lang="en-US" dirty="0"/>
              <a:t/>
            </a:r>
            <a:br>
              <a:rPr lang="en-US" dirty="0"/>
            </a:br>
            <a:endParaRPr dirty="0"/>
          </a:p>
        </p:txBody>
      </p:sp>
      <p:sp>
        <p:nvSpPr>
          <p:cNvPr id="296" name="Google Shape;296;g6d517fb3ff_2_0"/>
          <p:cNvSpPr txBox="1">
            <a:spLocks noGrp="1"/>
          </p:cNvSpPr>
          <p:nvPr>
            <p:ph type="body" idx="1"/>
          </p:nvPr>
        </p:nvSpPr>
        <p:spPr>
          <a:xfrm>
            <a:off x="604262" y="1123408"/>
            <a:ext cx="4639784" cy="4274242"/>
          </a:xfrm>
          <a:prstGeom prst="rect">
            <a:avLst/>
          </a:prstGeom>
          <a:noFill/>
          <a:ln>
            <a:noFill/>
          </a:ln>
        </p:spPr>
        <p:txBody>
          <a:bodyPr spcFirstLastPara="1" wrap="square" lIns="0" tIns="0" rIns="0" bIns="0" anchor="t" anchorCtr="0">
            <a:noAutofit/>
          </a:bodyPr>
          <a:lstStyle/>
          <a:p>
            <a:pPr marL="342900" indent="-342900">
              <a:spcBef>
                <a:spcPts val="0"/>
              </a:spcBef>
              <a:buClr>
                <a:schemeClr val="accent2"/>
              </a:buClr>
              <a:buSzPts val="2000"/>
            </a:pPr>
            <a:r>
              <a:rPr lang="en-US" dirty="0" smtClean="0">
                <a:solidFill>
                  <a:srgbClr val="C00000"/>
                </a:solidFill>
              </a:rPr>
              <a:t>Chapter 2 from Larry Ainsworth’s </a:t>
            </a:r>
            <a:r>
              <a:rPr lang="en-US" u="sng" dirty="0" smtClean="0">
                <a:solidFill>
                  <a:srgbClr val="C00000"/>
                </a:solidFill>
              </a:rPr>
              <a:t>Common Formative Assessments</a:t>
            </a:r>
          </a:p>
          <a:p>
            <a:pPr marL="342900" indent="-342900">
              <a:spcBef>
                <a:spcPts val="0"/>
              </a:spcBef>
              <a:buClr>
                <a:schemeClr val="accent2"/>
              </a:buClr>
              <a:buSzPts val="2000"/>
            </a:pPr>
            <a:endParaRPr lang="en-US" dirty="0" smtClean="0">
              <a:solidFill>
                <a:srgbClr val="C00000"/>
              </a:solidFill>
            </a:endParaRPr>
          </a:p>
          <a:p>
            <a:pPr marL="342900" indent="-342900">
              <a:spcBef>
                <a:spcPts val="0"/>
              </a:spcBef>
              <a:buClr>
                <a:schemeClr val="accent2"/>
              </a:buClr>
            </a:pPr>
            <a:r>
              <a:rPr lang="en-US" dirty="0">
                <a:solidFill>
                  <a:srgbClr val="C00000"/>
                </a:solidFill>
              </a:rPr>
              <a:t>What to Read</a:t>
            </a:r>
          </a:p>
          <a:p>
            <a:pPr marL="800100" lvl="1" indent="-342900">
              <a:spcBef>
                <a:spcPts val="0"/>
              </a:spcBef>
              <a:buClr>
                <a:schemeClr val="accent2"/>
              </a:buClr>
            </a:pPr>
            <a:r>
              <a:rPr lang="en-US" dirty="0">
                <a:solidFill>
                  <a:srgbClr val="C00000"/>
                </a:solidFill>
              </a:rPr>
              <a:t>Everyone: The Need </a:t>
            </a:r>
            <a:r>
              <a:rPr lang="en-US" dirty="0" smtClean="0">
                <a:solidFill>
                  <a:srgbClr val="C00000"/>
                </a:solidFill>
              </a:rPr>
              <a:t>for... </a:t>
            </a:r>
            <a:endParaRPr lang="en-US" dirty="0">
              <a:solidFill>
                <a:srgbClr val="C00000"/>
              </a:solidFill>
            </a:endParaRPr>
          </a:p>
          <a:p>
            <a:pPr marL="800100" lvl="1" indent="-342900">
              <a:spcBef>
                <a:spcPts val="0"/>
              </a:spcBef>
              <a:buClr>
                <a:schemeClr val="accent2"/>
              </a:buClr>
            </a:pPr>
            <a:r>
              <a:rPr lang="en-US" dirty="0">
                <a:solidFill>
                  <a:srgbClr val="C00000"/>
                </a:solidFill>
              </a:rPr>
              <a:t>1s: The Rationale... (except the paragraph after the bullets)</a:t>
            </a:r>
          </a:p>
          <a:p>
            <a:pPr marL="800100" lvl="1" indent="-342900">
              <a:spcBef>
                <a:spcPts val="0"/>
              </a:spcBef>
              <a:buClr>
                <a:schemeClr val="accent2"/>
              </a:buClr>
            </a:pPr>
            <a:r>
              <a:rPr lang="en-US" dirty="0">
                <a:solidFill>
                  <a:srgbClr val="C00000"/>
                </a:solidFill>
              </a:rPr>
              <a:t>2s: Foundations of...</a:t>
            </a:r>
          </a:p>
          <a:p>
            <a:pPr marL="800100" lvl="1" indent="-342900">
              <a:spcBef>
                <a:spcPts val="0"/>
              </a:spcBef>
              <a:buClr>
                <a:schemeClr val="accent2"/>
              </a:buClr>
            </a:pPr>
            <a:r>
              <a:rPr lang="en-US" dirty="0">
                <a:solidFill>
                  <a:srgbClr val="C00000"/>
                </a:solidFill>
              </a:rPr>
              <a:t>3s: Formative Assessment...</a:t>
            </a:r>
          </a:p>
          <a:p>
            <a:pPr marL="342900" indent="-342900">
              <a:spcBef>
                <a:spcPts val="0"/>
              </a:spcBef>
              <a:buClr>
                <a:schemeClr val="accent2"/>
              </a:buClr>
              <a:buSzPts val="2000"/>
            </a:pPr>
            <a:endParaRPr lang="en-US" dirty="0" smtClean="0">
              <a:solidFill>
                <a:srgbClr val="C00000"/>
              </a:solidFill>
            </a:endParaRPr>
          </a:p>
          <a:p>
            <a:pPr marL="342900" indent="-342900">
              <a:spcBef>
                <a:spcPts val="0"/>
              </a:spcBef>
              <a:buClr>
                <a:schemeClr val="accent2"/>
              </a:buClr>
              <a:buSzPts val="2000"/>
            </a:pPr>
            <a:r>
              <a:rPr lang="en-US" dirty="0" smtClean="0">
                <a:solidFill>
                  <a:srgbClr val="C00000"/>
                </a:solidFill>
              </a:rPr>
              <a:t>Follow Four A’s Text Protocol</a:t>
            </a:r>
          </a:p>
          <a:p>
            <a:pPr marL="800100" lvl="1" indent="-342900">
              <a:spcBef>
                <a:spcPts val="0"/>
              </a:spcBef>
              <a:buClr>
                <a:schemeClr val="accent2"/>
              </a:buClr>
            </a:pPr>
            <a:r>
              <a:rPr lang="en-US" dirty="0" smtClean="0">
                <a:solidFill>
                  <a:srgbClr val="C00000"/>
                </a:solidFill>
              </a:rPr>
              <a:t>Read – alone -- first</a:t>
            </a:r>
          </a:p>
          <a:p>
            <a:pPr marL="800100" lvl="1" indent="-342900">
              <a:spcBef>
                <a:spcPts val="0"/>
              </a:spcBef>
              <a:buClr>
                <a:schemeClr val="accent2"/>
              </a:buClr>
            </a:pPr>
            <a:r>
              <a:rPr lang="en-US" dirty="0" smtClean="0">
                <a:solidFill>
                  <a:srgbClr val="C00000"/>
                </a:solidFill>
              </a:rPr>
              <a:t>Make notes – alone – while reading</a:t>
            </a:r>
          </a:p>
          <a:p>
            <a:pPr marL="800100" lvl="1" indent="-342900">
              <a:spcBef>
                <a:spcPts val="0"/>
              </a:spcBef>
              <a:buClr>
                <a:schemeClr val="accent2"/>
              </a:buClr>
            </a:pPr>
            <a:r>
              <a:rPr lang="en-US" dirty="0" smtClean="0">
                <a:solidFill>
                  <a:srgbClr val="C00000"/>
                </a:solidFill>
              </a:rPr>
              <a:t>THEN have the discussion at your table following the protocol</a:t>
            </a:r>
            <a:endParaRPr lang="en-US" dirty="0">
              <a:solidFill>
                <a:srgbClr val="C00000"/>
              </a:solidFill>
            </a:endParaRPr>
          </a:p>
          <a:p>
            <a:pPr marL="0" indent="0">
              <a:spcBef>
                <a:spcPts val="0"/>
              </a:spcBef>
              <a:buClr>
                <a:schemeClr val="accent2"/>
              </a:buClr>
              <a:buSzPts val="2000"/>
              <a:buNone/>
            </a:pPr>
            <a:endParaRPr lang="en-US" dirty="0" smtClean="0"/>
          </a:p>
          <a:p>
            <a:pPr marL="0" indent="0">
              <a:spcBef>
                <a:spcPts val="0"/>
              </a:spcBef>
              <a:buClr>
                <a:schemeClr val="accent2"/>
              </a:buClr>
              <a:buNone/>
            </a:pPr>
            <a:endParaRPr dirty="0">
              <a:solidFill>
                <a:srgbClr val="C00000"/>
              </a:solidFill>
            </a:endParaRPr>
          </a:p>
        </p:txBody>
      </p:sp>
      <p:sp>
        <p:nvSpPr>
          <p:cNvPr id="297" name="Google Shape;297;g6d517fb3ff_2_0"/>
          <p:cNvSpPr txBox="1">
            <a:spLocks noGrp="1"/>
          </p:cNvSpPr>
          <p:nvPr>
            <p:ph type="sldNum" idx="12"/>
          </p:nvPr>
        </p:nvSpPr>
        <p:spPr>
          <a:xfrm>
            <a:off x="11363696" y="6455739"/>
            <a:ext cx="294600" cy="187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2" name="Oval 1"/>
          <p:cNvSpPr/>
          <p:nvPr/>
        </p:nvSpPr>
        <p:spPr>
          <a:xfrm>
            <a:off x="5165670" y="666205"/>
            <a:ext cx="5510843" cy="551084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221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
          <p:cNvSpPr txBox="1">
            <a:spLocks noGrp="1"/>
          </p:cNvSpPr>
          <p:nvPr>
            <p:ph type="title"/>
          </p:nvPr>
        </p:nvSpPr>
        <p:spPr>
          <a:xfrm>
            <a:off x="515938" y="246621"/>
            <a:ext cx="11150600" cy="92033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Corbel"/>
              <a:buNone/>
            </a:pPr>
            <a:r>
              <a:rPr lang="en-US"/>
              <a:t>Formative Assessments</a:t>
            </a:r>
            <a:endParaRPr/>
          </a:p>
        </p:txBody>
      </p:sp>
      <p:sp>
        <p:nvSpPr>
          <p:cNvPr id="305" name="Google Shape;305;p6"/>
          <p:cNvSpPr txBox="1">
            <a:spLocks noGrp="1"/>
          </p:cNvSpPr>
          <p:nvPr>
            <p:ph type="body" idx="2"/>
          </p:nvPr>
        </p:nvSpPr>
        <p:spPr>
          <a:xfrm>
            <a:off x="1309370" y="1903728"/>
            <a:ext cx="3445566" cy="495389"/>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accent1"/>
              </a:buClr>
              <a:buSzPts val="1800"/>
              <a:buNone/>
            </a:pPr>
            <a:r>
              <a:rPr lang="en-US" sz="2800" dirty="0"/>
              <a:t>Common Formative Assessments</a:t>
            </a:r>
            <a:endParaRPr sz="2800" dirty="0"/>
          </a:p>
        </p:txBody>
      </p:sp>
      <p:pic>
        <p:nvPicPr>
          <p:cNvPr id="306" name="Google Shape;306;p6" descr="Pencil"/>
          <p:cNvPicPr preferRelativeResize="0">
            <a:picLocks noGrp="1"/>
          </p:cNvPicPr>
          <p:nvPr>
            <p:ph type="pic" idx="5"/>
          </p:nvPr>
        </p:nvPicPr>
        <p:blipFill rotWithShape="1">
          <a:blip r:embed="rId3">
            <a:alphaModFix/>
          </a:blip>
          <a:srcRect/>
          <a:stretch/>
        </p:blipFill>
        <p:spPr>
          <a:xfrm>
            <a:off x="5282969" y="1850968"/>
            <a:ext cx="605487" cy="605487"/>
          </a:xfrm>
          <a:prstGeom prst="rect">
            <a:avLst/>
          </a:prstGeom>
          <a:noFill/>
          <a:ln>
            <a:noFill/>
          </a:ln>
        </p:spPr>
      </p:pic>
      <p:sp>
        <p:nvSpPr>
          <p:cNvPr id="307" name="Google Shape;307;p6"/>
          <p:cNvSpPr txBox="1">
            <a:spLocks noGrp="1"/>
          </p:cNvSpPr>
          <p:nvPr>
            <p:ph type="body" idx="1"/>
          </p:nvPr>
        </p:nvSpPr>
        <p:spPr>
          <a:xfrm>
            <a:off x="680934" y="2863158"/>
            <a:ext cx="4074002" cy="2846648"/>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dk1"/>
              </a:buClr>
              <a:buSzPts val="1600"/>
              <a:buNone/>
            </a:pPr>
            <a:r>
              <a:rPr lang="en-US" sz="2000" b="1" dirty="0" smtClean="0"/>
              <a:t>Common to all those who teach what you teach</a:t>
            </a:r>
          </a:p>
          <a:p>
            <a:pPr marL="0" lvl="0" indent="0" algn="r" rtl="0">
              <a:lnSpc>
                <a:spcPct val="90000"/>
              </a:lnSpc>
              <a:spcBef>
                <a:spcPts val="0"/>
              </a:spcBef>
              <a:spcAft>
                <a:spcPts val="0"/>
              </a:spcAft>
              <a:buClr>
                <a:schemeClr val="dk1"/>
              </a:buClr>
              <a:buSzPts val="1600"/>
              <a:buNone/>
            </a:pPr>
            <a:endParaRPr lang="en-US" sz="2000" b="1" dirty="0"/>
          </a:p>
          <a:p>
            <a:pPr marL="0" lvl="0" indent="0" algn="r" rtl="0">
              <a:lnSpc>
                <a:spcPct val="90000"/>
              </a:lnSpc>
              <a:spcBef>
                <a:spcPts val="0"/>
              </a:spcBef>
              <a:spcAft>
                <a:spcPts val="0"/>
              </a:spcAft>
              <a:buClr>
                <a:schemeClr val="dk1"/>
              </a:buClr>
              <a:buSzPts val="1600"/>
              <a:buNone/>
            </a:pPr>
            <a:r>
              <a:rPr lang="en-US" sz="2000" b="1" dirty="0" smtClean="0">
                <a:solidFill>
                  <a:schemeClr val="accent1"/>
                </a:solidFill>
              </a:rPr>
              <a:t>Carefully planned and discussed</a:t>
            </a:r>
          </a:p>
          <a:p>
            <a:pPr marL="0" lvl="0" indent="0" algn="r" rtl="0">
              <a:lnSpc>
                <a:spcPct val="90000"/>
              </a:lnSpc>
              <a:spcBef>
                <a:spcPts val="0"/>
              </a:spcBef>
              <a:spcAft>
                <a:spcPts val="0"/>
              </a:spcAft>
              <a:buClr>
                <a:schemeClr val="dk1"/>
              </a:buClr>
              <a:buSzPts val="1600"/>
              <a:buNone/>
            </a:pPr>
            <a:endParaRPr lang="en-US" sz="2000" b="1" dirty="0"/>
          </a:p>
          <a:p>
            <a:pPr marL="0" lvl="0" indent="0" algn="r" rtl="0">
              <a:lnSpc>
                <a:spcPct val="90000"/>
              </a:lnSpc>
              <a:spcBef>
                <a:spcPts val="0"/>
              </a:spcBef>
              <a:spcAft>
                <a:spcPts val="0"/>
              </a:spcAft>
              <a:buClr>
                <a:schemeClr val="dk1"/>
              </a:buClr>
              <a:buSzPts val="1600"/>
              <a:buNone/>
            </a:pPr>
            <a:r>
              <a:rPr lang="en-US" sz="2000" b="1" dirty="0" smtClean="0"/>
              <a:t>Information gathered is used in a timely fashion</a:t>
            </a:r>
          </a:p>
          <a:p>
            <a:pPr marL="0" lvl="0" indent="0" algn="r" rtl="0">
              <a:lnSpc>
                <a:spcPct val="90000"/>
              </a:lnSpc>
              <a:spcBef>
                <a:spcPts val="0"/>
              </a:spcBef>
              <a:spcAft>
                <a:spcPts val="0"/>
              </a:spcAft>
              <a:buClr>
                <a:schemeClr val="dk1"/>
              </a:buClr>
              <a:buSzPts val="1600"/>
              <a:buNone/>
            </a:pPr>
            <a:endParaRPr lang="en-US" sz="2000" b="1" dirty="0"/>
          </a:p>
          <a:p>
            <a:pPr marL="0" lvl="0" indent="0" algn="r" rtl="0">
              <a:lnSpc>
                <a:spcPct val="90000"/>
              </a:lnSpc>
              <a:spcBef>
                <a:spcPts val="0"/>
              </a:spcBef>
              <a:spcAft>
                <a:spcPts val="0"/>
              </a:spcAft>
              <a:buClr>
                <a:schemeClr val="dk1"/>
              </a:buClr>
              <a:buSzPts val="1600"/>
              <a:buNone/>
            </a:pPr>
            <a:r>
              <a:rPr lang="en-US" sz="2000" b="1" dirty="0" smtClean="0">
                <a:solidFill>
                  <a:schemeClr val="accent1"/>
                </a:solidFill>
              </a:rPr>
              <a:t>Should NOT go into the “gradebook”</a:t>
            </a:r>
            <a:endParaRPr sz="2000" b="1" dirty="0">
              <a:solidFill>
                <a:schemeClr val="accent1"/>
              </a:solidFill>
            </a:endParaRPr>
          </a:p>
        </p:txBody>
      </p:sp>
      <p:sp>
        <p:nvSpPr>
          <p:cNvPr id="308" name="Google Shape;308;p6"/>
          <p:cNvSpPr txBox="1">
            <a:spLocks noGrp="1"/>
          </p:cNvSpPr>
          <p:nvPr>
            <p:ph type="body" idx="3"/>
          </p:nvPr>
        </p:nvSpPr>
        <p:spPr>
          <a:xfrm>
            <a:off x="7327918" y="1648186"/>
            <a:ext cx="4074002" cy="28345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1600"/>
              <a:buNone/>
            </a:pPr>
            <a:r>
              <a:rPr lang="en-US" sz="2000" b="1" dirty="0" smtClean="0"/>
              <a:t>Can be classroom specific</a:t>
            </a:r>
          </a:p>
          <a:p>
            <a:pPr marL="0" lvl="0" indent="0" algn="l" rtl="0">
              <a:lnSpc>
                <a:spcPct val="90000"/>
              </a:lnSpc>
              <a:spcBef>
                <a:spcPts val="0"/>
              </a:spcBef>
              <a:spcAft>
                <a:spcPts val="0"/>
              </a:spcAft>
              <a:buClr>
                <a:schemeClr val="dk1"/>
              </a:buClr>
              <a:buSzPts val="1600"/>
              <a:buNone/>
            </a:pPr>
            <a:endParaRPr lang="en-US" sz="2000" b="1" dirty="0"/>
          </a:p>
          <a:p>
            <a:pPr marL="0" lvl="0" indent="0" algn="l" rtl="0">
              <a:lnSpc>
                <a:spcPct val="90000"/>
              </a:lnSpc>
              <a:spcBef>
                <a:spcPts val="0"/>
              </a:spcBef>
              <a:spcAft>
                <a:spcPts val="0"/>
              </a:spcAft>
              <a:buClr>
                <a:schemeClr val="dk1"/>
              </a:buClr>
              <a:buSzPts val="1600"/>
              <a:buNone/>
            </a:pPr>
            <a:r>
              <a:rPr lang="en-US" sz="2000" b="1" dirty="0" smtClean="0">
                <a:solidFill>
                  <a:schemeClr val="accent3"/>
                </a:solidFill>
              </a:rPr>
              <a:t>Often planned, but can be developed on the fly if necessary</a:t>
            </a:r>
          </a:p>
          <a:p>
            <a:pPr marL="0" lvl="0" indent="0" algn="l" rtl="0">
              <a:lnSpc>
                <a:spcPct val="90000"/>
              </a:lnSpc>
              <a:spcBef>
                <a:spcPts val="0"/>
              </a:spcBef>
              <a:spcAft>
                <a:spcPts val="0"/>
              </a:spcAft>
              <a:buClr>
                <a:schemeClr val="dk1"/>
              </a:buClr>
              <a:buSzPts val="1600"/>
              <a:buNone/>
            </a:pPr>
            <a:endParaRPr lang="en-US" sz="2000" b="1" dirty="0"/>
          </a:p>
          <a:p>
            <a:pPr marL="0" lvl="0" indent="0" algn="l" rtl="0">
              <a:lnSpc>
                <a:spcPct val="90000"/>
              </a:lnSpc>
              <a:spcBef>
                <a:spcPts val="0"/>
              </a:spcBef>
              <a:spcAft>
                <a:spcPts val="0"/>
              </a:spcAft>
              <a:buClr>
                <a:schemeClr val="dk1"/>
              </a:buClr>
              <a:buSzPts val="1600"/>
              <a:buNone/>
            </a:pPr>
            <a:r>
              <a:rPr lang="en-US" sz="2000" b="1" dirty="0" smtClean="0"/>
              <a:t>Information gathered is generally used within 24 hours</a:t>
            </a:r>
          </a:p>
          <a:p>
            <a:pPr marL="0" lvl="0" indent="0" algn="l" rtl="0">
              <a:lnSpc>
                <a:spcPct val="90000"/>
              </a:lnSpc>
              <a:spcBef>
                <a:spcPts val="0"/>
              </a:spcBef>
              <a:spcAft>
                <a:spcPts val="0"/>
              </a:spcAft>
              <a:buClr>
                <a:schemeClr val="dk1"/>
              </a:buClr>
              <a:buSzPts val="1600"/>
              <a:buNone/>
            </a:pPr>
            <a:endParaRPr lang="en-US" sz="2000" b="1" dirty="0"/>
          </a:p>
          <a:p>
            <a:pPr marL="0" lvl="0" indent="0" algn="l" rtl="0">
              <a:lnSpc>
                <a:spcPct val="90000"/>
              </a:lnSpc>
              <a:spcBef>
                <a:spcPts val="0"/>
              </a:spcBef>
              <a:spcAft>
                <a:spcPts val="0"/>
              </a:spcAft>
              <a:buClr>
                <a:schemeClr val="dk1"/>
              </a:buClr>
              <a:buSzPts val="1600"/>
              <a:buNone/>
            </a:pPr>
            <a:r>
              <a:rPr lang="en-US" sz="2000" b="1" dirty="0" smtClean="0">
                <a:solidFill>
                  <a:schemeClr val="accent3"/>
                </a:solidFill>
              </a:rPr>
              <a:t>Should NOT go into the “gradebook”</a:t>
            </a:r>
            <a:endParaRPr sz="2000" b="1" dirty="0">
              <a:solidFill>
                <a:schemeClr val="accent3"/>
              </a:solidFill>
            </a:endParaRPr>
          </a:p>
        </p:txBody>
      </p:sp>
      <p:pic>
        <p:nvPicPr>
          <p:cNvPr id="309" name="Google Shape;309;p6" descr="Laptop"/>
          <p:cNvPicPr preferRelativeResize="0">
            <a:picLocks noGrp="1"/>
          </p:cNvPicPr>
          <p:nvPr>
            <p:ph type="pic" idx="6"/>
          </p:nvPr>
        </p:nvPicPr>
        <p:blipFill rotWithShape="1">
          <a:blip r:embed="rId4">
            <a:alphaModFix/>
          </a:blip>
          <a:srcRect/>
          <a:stretch/>
        </p:blipFill>
        <p:spPr>
          <a:xfrm>
            <a:off x="6298782" y="4906113"/>
            <a:ext cx="605487" cy="605487"/>
          </a:xfrm>
          <a:prstGeom prst="rect">
            <a:avLst/>
          </a:prstGeom>
          <a:noFill/>
          <a:ln>
            <a:noFill/>
          </a:ln>
        </p:spPr>
      </p:pic>
      <p:sp>
        <p:nvSpPr>
          <p:cNvPr id="310" name="Google Shape;310;p6"/>
          <p:cNvSpPr txBox="1">
            <a:spLocks noGrp="1"/>
          </p:cNvSpPr>
          <p:nvPr>
            <p:ph type="body" idx="4"/>
          </p:nvPr>
        </p:nvSpPr>
        <p:spPr>
          <a:xfrm>
            <a:off x="7475709" y="4963450"/>
            <a:ext cx="3445566" cy="49538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accent3"/>
              </a:buClr>
              <a:buSzPts val="1800"/>
              <a:buNone/>
            </a:pPr>
            <a:r>
              <a:rPr lang="en-US" sz="2800" dirty="0"/>
              <a:t>Checks For Understanding</a:t>
            </a:r>
            <a:endParaRPr sz="2800" dirty="0"/>
          </a:p>
        </p:txBody>
      </p:sp>
      <p:sp>
        <p:nvSpPr>
          <p:cNvPr id="311" name="Google Shape;311;p6"/>
          <p:cNvSpPr txBox="1">
            <a:spLocks noGrp="1"/>
          </p:cNvSpPr>
          <p:nvPr>
            <p:ph type="sldNum" idx="12"/>
          </p:nvPr>
        </p:nvSpPr>
        <p:spPr>
          <a:xfrm>
            <a:off x="11363696" y="6455739"/>
            <a:ext cx="294460" cy="18736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7</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6d517fb3ff_4_9"/>
          <p:cNvSpPr txBox="1">
            <a:spLocks noGrp="1"/>
          </p:cNvSpPr>
          <p:nvPr>
            <p:ph type="title"/>
          </p:nvPr>
        </p:nvSpPr>
        <p:spPr>
          <a:xfrm>
            <a:off x="515938" y="246621"/>
            <a:ext cx="11150700" cy="920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Corbel"/>
              <a:buNone/>
            </a:pPr>
            <a:r>
              <a:rPr lang="en-US"/>
              <a:t>Types of Questions We’ll Address</a:t>
            </a:r>
            <a:endParaRPr/>
          </a:p>
        </p:txBody>
      </p:sp>
      <p:sp>
        <p:nvSpPr>
          <p:cNvPr id="318" name="Google Shape;318;g6d517fb3ff_4_9"/>
          <p:cNvSpPr txBox="1">
            <a:spLocks noGrp="1"/>
          </p:cNvSpPr>
          <p:nvPr>
            <p:ph type="body" idx="2"/>
          </p:nvPr>
        </p:nvSpPr>
        <p:spPr>
          <a:xfrm>
            <a:off x="1309370" y="1903728"/>
            <a:ext cx="3445500" cy="4953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Clr>
                <a:schemeClr val="accent1"/>
              </a:buClr>
              <a:buSzPts val="1800"/>
              <a:buNone/>
            </a:pPr>
            <a:r>
              <a:rPr lang="en-US" sz="2800" dirty="0"/>
              <a:t>Mostly Multiple Choice</a:t>
            </a:r>
            <a:endParaRPr sz="2800" dirty="0"/>
          </a:p>
        </p:txBody>
      </p:sp>
      <p:pic>
        <p:nvPicPr>
          <p:cNvPr id="319" name="Google Shape;319;g6d517fb3ff_4_9" descr="Pencil"/>
          <p:cNvPicPr preferRelativeResize="0">
            <a:picLocks noGrp="1"/>
          </p:cNvPicPr>
          <p:nvPr>
            <p:ph type="pic" idx="5"/>
          </p:nvPr>
        </p:nvPicPr>
        <p:blipFill rotWithShape="1">
          <a:blip r:embed="rId3">
            <a:alphaModFix/>
          </a:blip>
          <a:srcRect/>
          <a:stretch/>
        </p:blipFill>
        <p:spPr>
          <a:xfrm>
            <a:off x="5282969" y="1850968"/>
            <a:ext cx="605400" cy="605400"/>
          </a:xfrm>
          <a:prstGeom prst="rect">
            <a:avLst/>
          </a:prstGeom>
          <a:noFill/>
          <a:ln>
            <a:noFill/>
          </a:ln>
        </p:spPr>
      </p:pic>
      <p:pic>
        <p:nvPicPr>
          <p:cNvPr id="322" name="Google Shape;322;g6d517fb3ff_4_9" descr="Laptop"/>
          <p:cNvPicPr preferRelativeResize="0">
            <a:picLocks noGrp="1"/>
          </p:cNvPicPr>
          <p:nvPr>
            <p:ph type="pic" idx="6"/>
          </p:nvPr>
        </p:nvPicPr>
        <p:blipFill rotWithShape="1">
          <a:blip r:embed="rId4">
            <a:alphaModFix/>
          </a:blip>
          <a:srcRect/>
          <a:stretch/>
        </p:blipFill>
        <p:spPr>
          <a:xfrm>
            <a:off x="6298782" y="4906113"/>
            <a:ext cx="605400" cy="605400"/>
          </a:xfrm>
          <a:prstGeom prst="rect">
            <a:avLst/>
          </a:prstGeom>
          <a:noFill/>
          <a:ln>
            <a:noFill/>
          </a:ln>
        </p:spPr>
      </p:pic>
      <p:sp>
        <p:nvSpPr>
          <p:cNvPr id="323" name="Google Shape;323;g6d517fb3ff_4_9"/>
          <p:cNvSpPr txBox="1">
            <a:spLocks noGrp="1"/>
          </p:cNvSpPr>
          <p:nvPr>
            <p:ph type="body" idx="4"/>
          </p:nvPr>
        </p:nvSpPr>
        <p:spPr>
          <a:xfrm>
            <a:off x="7475709" y="4963450"/>
            <a:ext cx="3445500" cy="495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accent3"/>
              </a:buClr>
              <a:buSzPts val="1800"/>
              <a:buNone/>
            </a:pPr>
            <a:r>
              <a:rPr lang="en-US" sz="2800" dirty="0"/>
              <a:t>A Little Constructed Response</a:t>
            </a:r>
            <a:endParaRPr sz="2800" dirty="0"/>
          </a:p>
        </p:txBody>
      </p:sp>
      <p:sp>
        <p:nvSpPr>
          <p:cNvPr id="324" name="Google Shape;324;g6d517fb3ff_4_9"/>
          <p:cNvSpPr txBox="1">
            <a:spLocks noGrp="1"/>
          </p:cNvSpPr>
          <p:nvPr>
            <p:ph type="sldNum" idx="12"/>
          </p:nvPr>
        </p:nvSpPr>
        <p:spPr>
          <a:xfrm>
            <a:off x="11363696" y="6455739"/>
            <a:ext cx="294600" cy="187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8</a:t>
            </a:fld>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56" y="2804184"/>
            <a:ext cx="4061400" cy="2707329"/>
          </a:xfrm>
          <a:prstGeom prst="ellipse">
            <a:avLst/>
          </a:prstGeom>
          <a:ln>
            <a:noFill/>
          </a:ln>
          <a:effectLst>
            <a:softEdge rad="112500"/>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053" y="1656544"/>
            <a:ext cx="4060485" cy="270732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6d517fb3ff_4_22"/>
          <p:cNvSpPr txBox="1">
            <a:spLocks noGrp="1"/>
          </p:cNvSpPr>
          <p:nvPr>
            <p:ph type="title"/>
          </p:nvPr>
        </p:nvSpPr>
        <p:spPr>
          <a:xfrm>
            <a:off x="515950" y="447350"/>
            <a:ext cx="4937100" cy="64993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3200"/>
              <a:buFont typeface="Corbel"/>
              <a:buNone/>
            </a:pPr>
            <a:r>
              <a:rPr lang="en-US" sz="2400" dirty="0" smtClean="0">
                <a:solidFill>
                  <a:srgbClr val="C00000"/>
                </a:solidFill>
                <a:sym typeface="Wingdings" panose="05000000000000000000" pitchFamily="2" charset="2"/>
              </a:rPr>
              <a:t> </a:t>
            </a:r>
            <a:r>
              <a:rPr lang="en-US" sz="2400" dirty="0" smtClean="0"/>
              <a:t>Why Assess?</a:t>
            </a:r>
            <a:endParaRPr dirty="0"/>
          </a:p>
        </p:txBody>
      </p:sp>
      <p:sp>
        <p:nvSpPr>
          <p:cNvPr id="332" name="Google Shape;332;g6d517fb3ff_4_22"/>
          <p:cNvSpPr txBox="1">
            <a:spLocks noGrp="1"/>
          </p:cNvSpPr>
          <p:nvPr>
            <p:ph type="sldNum" idx="12"/>
          </p:nvPr>
        </p:nvSpPr>
        <p:spPr>
          <a:xfrm>
            <a:off x="11363696" y="6455739"/>
            <a:ext cx="294600" cy="187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9</a:t>
            </a:fld>
            <a:endParaRPr/>
          </a:p>
        </p:txBody>
      </p:sp>
      <p:pic>
        <p:nvPicPr>
          <p:cNvPr id="3" name="Picture 2"/>
          <p:cNvPicPr>
            <a:picLocks noChangeAspect="1"/>
          </p:cNvPicPr>
          <p:nvPr/>
        </p:nvPicPr>
        <p:blipFill>
          <a:blip r:embed="rId3"/>
          <a:stretch>
            <a:fillRect/>
          </a:stretch>
        </p:blipFill>
        <p:spPr>
          <a:xfrm>
            <a:off x="5749116" y="1627146"/>
            <a:ext cx="6442884" cy="3624122"/>
          </a:xfrm>
          <a:prstGeom prst="rect">
            <a:avLst/>
          </a:prstGeom>
        </p:spPr>
      </p:pic>
      <p:sp>
        <p:nvSpPr>
          <p:cNvPr id="4" name="Rectangle 3"/>
          <p:cNvSpPr/>
          <p:nvPr/>
        </p:nvSpPr>
        <p:spPr>
          <a:xfrm>
            <a:off x="515950" y="1437905"/>
            <a:ext cx="4382621" cy="3416320"/>
          </a:xfrm>
          <a:prstGeom prst="rect">
            <a:avLst/>
          </a:prstGeom>
        </p:spPr>
        <p:txBody>
          <a:bodyPr wrap="square">
            <a:spAutoFit/>
          </a:bodyPr>
          <a:lstStyle/>
          <a:p>
            <a:r>
              <a:rPr lang="en-US" sz="2400" b="1" dirty="0">
                <a:latin typeface="Corbel" panose="020B0503020204020204" pitchFamily="34" charset="0"/>
              </a:rPr>
              <a:t/>
            </a:r>
            <a:br>
              <a:rPr lang="en-US" sz="2400" b="1" dirty="0">
                <a:latin typeface="Corbel" panose="020B0503020204020204" pitchFamily="34" charset="0"/>
              </a:rPr>
            </a:br>
            <a:r>
              <a:rPr lang="en-US" sz="3200" b="1" dirty="0">
                <a:latin typeface="Corbel" panose="020B0503020204020204" pitchFamily="34" charset="0"/>
              </a:rPr>
              <a:t>How </a:t>
            </a:r>
            <a:r>
              <a:rPr lang="en-US" sz="3200" b="1" dirty="0" smtClean="0">
                <a:latin typeface="Corbel" panose="020B0503020204020204" pitchFamily="34" charset="0"/>
              </a:rPr>
              <a:t>Might Webb’s Depth of Knowledge Help Us </a:t>
            </a:r>
            <a:r>
              <a:rPr lang="en-US" sz="3200" b="1" dirty="0">
                <a:latin typeface="Corbel" panose="020B0503020204020204" pitchFamily="34" charset="0"/>
              </a:rPr>
              <a:t>Calculate Cognitive </a:t>
            </a:r>
            <a:r>
              <a:rPr lang="en-US" sz="3200" b="1" dirty="0" smtClean="0">
                <a:latin typeface="Corbel" panose="020B0503020204020204" pitchFamily="34" charset="0"/>
              </a:rPr>
              <a:t>Demand in Multiple Choice Questions?</a:t>
            </a:r>
            <a:endParaRPr lang="en-US" sz="3200" b="1" dirty="0">
              <a:latin typeface="Corbel" panose="020B0503020204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2160</TotalTime>
  <Words>1761</Words>
  <Application>Microsoft Office PowerPoint</Application>
  <PresentationFormat>Widescreen</PresentationFormat>
  <Paragraphs>190</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Corbel</vt:lpstr>
      <vt:lpstr>Arial</vt:lpstr>
      <vt:lpstr>Bernard MT Condensed</vt:lpstr>
      <vt:lpstr>Calibri</vt:lpstr>
      <vt:lpstr>Century Gothic</vt:lpstr>
      <vt:lpstr>Wingdings</vt:lpstr>
      <vt:lpstr>Office Theme</vt:lpstr>
      <vt:lpstr>BUILDING CAPACITY</vt:lpstr>
      <vt:lpstr>  REFRESHER WHERE WE HAVE BEEN? </vt:lpstr>
      <vt:lpstr> MOVING FORWARD WHAT COMES NEXT? </vt:lpstr>
      <vt:lpstr>ASSESSMENT</vt:lpstr>
      <vt:lpstr>WHAT ARE THREE WORDS THAT COME TO MIND WHEN YOU THINK ABOUT FORMATIVE ASSESSMENT? </vt:lpstr>
      <vt:lpstr> Why Assess? </vt:lpstr>
      <vt:lpstr>Formative Assessments</vt:lpstr>
      <vt:lpstr>Types of Questions We’ll Address</vt:lpstr>
      <vt:lpstr> Why Assess?</vt:lpstr>
      <vt:lpstr>PowerPoint Presentation</vt:lpstr>
      <vt:lpstr>Digging Deeper into Webb</vt:lpstr>
      <vt:lpstr>Calculating Cognitive Depth in a Multiple Choice Question</vt:lpstr>
      <vt:lpstr>Distracters</vt:lpstr>
      <vt:lpstr>PowerPoint Presentation</vt:lpstr>
      <vt:lpstr>Gallery Walk  -- one of each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CAPACITY</dc:title>
  <dc:creator>Jonathan Cornue</dc:creator>
  <cp:lastModifiedBy>Jonathan Cornue</cp:lastModifiedBy>
  <cp:revision>64</cp:revision>
  <cp:lastPrinted>2020-01-23T16:49:50Z</cp:lastPrinted>
  <dcterms:created xsi:type="dcterms:W3CDTF">2019-12-12T15:25:26Z</dcterms:created>
  <dcterms:modified xsi:type="dcterms:W3CDTF">2020-01-27T14:30:14Z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